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29"/>
  </p:notesMasterIdLst>
  <p:handoutMasterIdLst>
    <p:handoutMasterId r:id="rId30"/>
  </p:handoutMasterIdLst>
  <p:sldIdLst>
    <p:sldId id="311" r:id="rId2"/>
    <p:sldId id="543" r:id="rId3"/>
    <p:sldId id="544" r:id="rId4"/>
    <p:sldId id="545" r:id="rId5"/>
    <p:sldId id="540" r:id="rId6"/>
    <p:sldId id="541" r:id="rId7"/>
    <p:sldId id="546" r:id="rId8"/>
    <p:sldId id="547" r:id="rId9"/>
    <p:sldId id="548" r:id="rId10"/>
    <p:sldId id="522" r:id="rId11"/>
    <p:sldId id="419" r:id="rId12"/>
    <p:sldId id="420" r:id="rId13"/>
    <p:sldId id="524" r:id="rId14"/>
    <p:sldId id="539" r:id="rId15"/>
    <p:sldId id="525" r:id="rId16"/>
    <p:sldId id="493" r:id="rId17"/>
    <p:sldId id="534" r:id="rId18"/>
    <p:sldId id="527" r:id="rId19"/>
    <p:sldId id="526" r:id="rId20"/>
    <p:sldId id="517" r:id="rId21"/>
    <p:sldId id="520" r:id="rId22"/>
    <p:sldId id="532" r:id="rId23"/>
    <p:sldId id="531" r:id="rId24"/>
    <p:sldId id="528" r:id="rId25"/>
    <p:sldId id="529" r:id="rId26"/>
    <p:sldId id="530" r:id="rId27"/>
    <p:sldId id="401" r:id="rId28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FF0066"/>
    <a:srgbClr val="FF0000"/>
    <a:srgbClr val="66FF33"/>
    <a:srgbClr val="FF99FF"/>
    <a:srgbClr val="FFFF99"/>
    <a:srgbClr val="B3A2C7"/>
    <a:srgbClr val="6699FF"/>
    <a:srgbClr val="C0C0C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1" autoAdjust="0"/>
    <p:restoredTop sz="93837" autoAdjust="0"/>
  </p:normalViewPr>
  <p:slideViewPr>
    <p:cSldViewPr>
      <p:cViewPr varScale="1">
        <p:scale>
          <a:sx n="73" d="100"/>
          <a:sy n="73" d="100"/>
        </p:scale>
        <p:origin x="-11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6"/>
    </p:cViewPr>
  </p:sorterViewPr>
  <p:notesViewPr>
    <p:cSldViewPr>
      <p:cViewPr varScale="1">
        <p:scale>
          <a:sx n="57" d="100"/>
          <a:sy n="57" d="100"/>
        </p:scale>
        <p:origin x="-247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42D914-1592-44D5-841F-8773E36C839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1AA99A-91FF-42E5-899A-B771FA6C3DB2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Akreditasi</a:t>
          </a: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Standarisasi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kualitas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secara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periodik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(program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pengadaan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GTK yang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kredibel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acuan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kualitas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n-US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9164A49-E888-496A-9752-08CD4E5D688C}" type="parTrans" cxnId="{CF3F7BFA-ED09-47BA-8920-572851437162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52218CA-8033-4B4E-9344-383C809D2494}" type="sibTrans" cxnId="{CF3F7BFA-ED09-47BA-8920-572851437162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8AF697E-DF01-4FF2-B4DD-F99836541C02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Karir</a:t>
          </a: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Jenjang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karir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ragam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jalur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berbasis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kompetensi</a:t>
          </a: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&amp;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terbuka</a:t>
          </a: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semua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GTK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jabatan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B02B0A0-67FA-4D75-B398-4BE4902C580A}" type="parTrans" cxnId="{304C14A4-C501-4BCB-9C02-86BA19D9F070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C87A8D4-1303-4B3B-B6F0-7BA6C1F63DFA}" type="sibTrans" cxnId="{304C14A4-C501-4BCB-9C02-86BA19D9F070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D0914B2-7F44-4603-9C6D-DF8C2DA48731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Insentif</a:t>
          </a: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Skema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insentif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setara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kompetensi</a:t>
          </a: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(UKG/UKS/UKPS)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kinerja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(PKG/PKS/PKPS)</a:t>
          </a:r>
          <a:endParaRPr lang="en-US" sz="2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CAA076B-9320-407C-A5B0-5D979C69FE21}" type="parTrans" cxnId="{598170AA-D4C9-4917-8B9B-9FE39E222DA7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6BA39EC-9063-4B71-AF89-CA6E4678781B}" type="sibTrans" cxnId="{598170AA-D4C9-4917-8B9B-9FE39E222DA7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CB96E1-5086-4C29-8E73-309525BB3D13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PKB: 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GTK </a:t>
          </a:r>
          <a:r>
            <a:rPr lang="en-US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kunci</a:t>
          </a: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utama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pengembangan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profesi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berkelanjutan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melalui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mandiri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kelompok</a:t>
          </a:r>
          <a:endParaRPr lang="en-US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CF8403-9EA9-44CD-A82A-1ED1FA5C96FE}" type="parTrans" cxnId="{890524B7-5762-4504-B292-C84B2A2FA897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E404B8-4048-4E7E-9449-8DF65B84FB8B}" type="sibTrans" cxnId="{890524B7-5762-4504-B292-C84B2A2FA897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151893C-CC7F-4194-BF32-FF575A55CFCA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Regulator: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utama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Pemerintah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regulator</a:t>
          </a: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bukan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penyedia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utama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program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pengembangan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GTK</a:t>
          </a:r>
          <a:endParaRPr lang="en-US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32750F-1F47-4866-A8EB-7D54C311A9A1}" type="parTrans" cxnId="{1156CD2F-97B2-4C47-99EF-02E46152F98A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102187F-6C14-4F1A-9EE8-9EBBF34E9E2C}" type="sibTrans" cxnId="{1156CD2F-97B2-4C47-99EF-02E46152F98A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24F1B0A-DCED-47AC-9759-41CF8C93105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24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Kolaborasi:</a:t>
          </a:r>
          <a:r>
            <a:rPr lang="en-US" sz="2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menguatkan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melibatkan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pemangku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kepentingan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seluruh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aspek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pengelolaan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kebijakan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5783EE6-B138-4ECA-9E08-6DFA9171B6BC}" type="parTrans" cxnId="{C6F5FAE7-3E9F-4723-B5A6-91CEBA11C544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8B69A7A-FA42-423D-8AC5-5473FD0781B8}" type="sibTrans" cxnId="{C6F5FAE7-3E9F-4723-B5A6-91CEBA11C544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F361EE2-9EB8-4DA3-8451-208A41640DE0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Affirmasi</a:t>
          </a: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Program </a:t>
          </a:r>
          <a:r>
            <a:rPr lang="en-US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keberpihakan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sertifikasi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kualifikasi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GTT dan </a:t>
          </a:r>
          <a:r>
            <a:rPr lang="en-US" sz="2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daerah</a:t>
          </a:r>
          <a:r>
            <a:rPr lang="en-US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3T </a:t>
          </a:r>
          <a:endParaRPr lang="en-US" sz="2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75AA8F-BD79-4B4E-A33B-719C18B302A8}" type="parTrans" cxnId="{22D20AA3-97B8-4501-9D9B-FD9E37A2670A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A82227-49E9-4BF3-9005-A7CB20F3E77A}" type="sibTrans" cxnId="{22D20AA3-97B8-4501-9D9B-FD9E37A2670A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6067E61-E1B7-48F6-801B-2A8C537B1585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04577D-9DD6-46E3-BF76-71EEE15418D6}" type="parTrans" cxnId="{71D83B4C-99CD-4E30-9D31-60528AA030FA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86AA164-08EC-4F5D-A05E-B491ECCE1BD8}" type="sibTrans" cxnId="{71D83B4C-99CD-4E30-9D31-60528AA030FA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339446-06E3-47F6-B235-B3AEDFCD4EE3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0E4FF9-798B-4EC9-AD4D-33407B68B4AA}" type="parTrans" cxnId="{A23F19C1-A3DF-4BBD-A2A2-D7000CA8DD38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9BDB0EA-C4C6-45CE-91F2-AFF02E03CF24}" type="sibTrans" cxnId="{A23F19C1-A3DF-4BBD-A2A2-D7000CA8DD38}">
      <dgm:prSet/>
      <dgm:spPr/>
      <dgm:t>
        <a:bodyPr/>
        <a:lstStyle/>
        <a:p>
          <a:endParaRPr lang="en-US" sz="24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43041B-543E-49E1-8262-67C15F0228D2}" type="pres">
      <dgm:prSet presAssocID="{8842D914-1592-44D5-841F-8773E36C839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A5EF4778-D879-45A1-BA4E-74D4D3B46DD5}" type="pres">
      <dgm:prSet presAssocID="{8842D914-1592-44D5-841F-8773E36C839E}" presName="Name1" presStyleCnt="0"/>
      <dgm:spPr/>
    </dgm:pt>
    <dgm:pt modelId="{914757E5-94C1-4316-AFCF-AF4EB646D2B1}" type="pres">
      <dgm:prSet presAssocID="{8842D914-1592-44D5-841F-8773E36C839E}" presName="cycle" presStyleCnt="0"/>
      <dgm:spPr/>
    </dgm:pt>
    <dgm:pt modelId="{54D4EE23-5461-466D-9FBD-9380F1F321A1}" type="pres">
      <dgm:prSet presAssocID="{8842D914-1592-44D5-841F-8773E36C839E}" presName="srcNode" presStyleLbl="node1" presStyleIdx="0" presStyleCnt="7"/>
      <dgm:spPr/>
    </dgm:pt>
    <dgm:pt modelId="{6FF5D9F7-6A37-498E-B3EC-FE3DC85F9D7D}" type="pres">
      <dgm:prSet presAssocID="{8842D914-1592-44D5-841F-8773E36C839E}" presName="conn" presStyleLbl="parChTrans1D2" presStyleIdx="0" presStyleCnt="1"/>
      <dgm:spPr/>
      <dgm:t>
        <a:bodyPr/>
        <a:lstStyle/>
        <a:p>
          <a:endParaRPr lang="en-US"/>
        </a:p>
      </dgm:t>
    </dgm:pt>
    <dgm:pt modelId="{AB21CDF3-F9EF-42CB-8EDE-DBA2B1A304B2}" type="pres">
      <dgm:prSet presAssocID="{8842D914-1592-44D5-841F-8773E36C839E}" presName="extraNode" presStyleLbl="node1" presStyleIdx="0" presStyleCnt="7"/>
      <dgm:spPr/>
    </dgm:pt>
    <dgm:pt modelId="{5BF0CFCB-84FC-424A-B9A0-14C85394CBB1}" type="pres">
      <dgm:prSet presAssocID="{8842D914-1592-44D5-841F-8773E36C839E}" presName="dstNode" presStyleLbl="node1" presStyleIdx="0" presStyleCnt="7"/>
      <dgm:spPr/>
    </dgm:pt>
    <dgm:pt modelId="{1F98F87D-CF56-427F-803C-D740A3916A31}" type="pres">
      <dgm:prSet presAssocID="{9A1AA99A-91FF-42E5-899A-B771FA6C3DB2}" presName="text_1" presStyleLbl="node1" presStyleIdx="0" presStyleCnt="7" custScaleY="136796" custLinFactNeighborY="-1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3A4E0-6E99-41E5-9570-3037585A3BD0}" type="pres">
      <dgm:prSet presAssocID="{9A1AA99A-91FF-42E5-899A-B771FA6C3DB2}" presName="accent_1" presStyleCnt="0"/>
      <dgm:spPr/>
    </dgm:pt>
    <dgm:pt modelId="{D96D5621-8449-4A4D-8495-E4EEBF97361A}" type="pres">
      <dgm:prSet presAssocID="{9A1AA99A-91FF-42E5-899A-B771FA6C3DB2}" presName="accentRepeatNode" presStyleLbl="solidFgAcc1" presStyleIdx="0" presStyleCnt="7"/>
      <dgm:spPr/>
    </dgm:pt>
    <dgm:pt modelId="{D0C694D9-AF01-4E8A-9536-CEF623E955D4}" type="pres">
      <dgm:prSet presAssocID="{58AF697E-DF01-4FF2-B4DD-F99836541C02}" presName="text_2" presStyleLbl="node1" presStyleIdx="1" presStyleCnt="7" custScaleY="128332" custLinFactNeighborY="-71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D3C7D0-D0B1-43B2-A3F5-321885B18984}" type="pres">
      <dgm:prSet presAssocID="{58AF697E-DF01-4FF2-B4DD-F99836541C02}" presName="accent_2" presStyleCnt="0"/>
      <dgm:spPr/>
    </dgm:pt>
    <dgm:pt modelId="{B355C2E4-78D6-464E-9921-5B4D71420394}" type="pres">
      <dgm:prSet presAssocID="{58AF697E-DF01-4FF2-B4DD-F99836541C02}" presName="accentRepeatNode" presStyleLbl="solidFgAcc1" presStyleIdx="1" presStyleCnt="7"/>
      <dgm:spPr/>
    </dgm:pt>
    <dgm:pt modelId="{98AFA9FC-C616-429D-8A7C-79BBD49A12EE}" type="pres">
      <dgm:prSet presAssocID="{3D0914B2-7F44-4603-9C6D-DF8C2DA48731}" presName="text_3" presStyleLbl="node1" presStyleIdx="2" presStyleCnt="7" custScaleY="142220" custLinFactNeighborY="-28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7DE0E-95F6-4612-B55D-E0B0ADF11005}" type="pres">
      <dgm:prSet presAssocID="{3D0914B2-7F44-4603-9C6D-DF8C2DA48731}" presName="accent_3" presStyleCnt="0"/>
      <dgm:spPr/>
    </dgm:pt>
    <dgm:pt modelId="{AA3A595D-704F-48D5-B77C-B1119707E0CB}" type="pres">
      <dgm:prSet presAssocID="{3D0914B2-7F44-4603-9C6D-DF8C2DA48731}" presName="accentRepeatNode" presStyleLbl="solidFgAcc1" presStyleIdx="2" presStyleCnt="7" custLinFactNeighborY="-18650"/>
      <dgm:spPr/>
    </dgm:pt>
    <dgm:pt modelId="{11497F33-875E-42FF-8594-9B967F4F1FF3}" type="pres">
      <dgm:prSet presAssocID="{30CB96E1-5086-4C29-8E73-309525BB3D13}" presName="text_4" presStyleLbl="node1" presStyleIdx="3" presStyleCnt="7" custScaleY="142060" custLinFactNeighborY="-428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CF7037-9899-44CB-A0EF-1E0446290FC0}" type="pres">
      <dgm:prSet presAssocID="{30CB96E1-5086-4C29-8E73-309525BB3D13}" presName="accent_4" presStyleCnt="0"/>
      <dgm:spPr/>
    </dgm:pt>
    <dgm:pt modelId="{5C79550B-D90C-4A87-B806-99771FADB2FE}" type="pres">
      <dgm:prSet presAssocID="{30CB96E1-5086-4C29-8E73-309525BB3D13}" presName="accentRepeatNode" presStyleLbl="solidFgAcc1" presStyleIdx="3" presStyleCnt="7" custLinFactNeighborY="-38332"/>
      <dgm:spPr/>
    </dgm:pt>
    <dgm:pt modelId="{F15E2517-F398-41F9-B5A4-5F48A71CE533}" type="pres">
      <dgm:prSet presAssocID="{4151893C-CC7F-4194-BF32-FF575A55CFCA}" presName="text_5" presStyleLbl="node1" presStyleIdx="4" presStyleCnt="7" custScaleY="175642" custLinFactNeighborY="-13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3A7E5-E60C-4427-93AC-1D293D2D3B96}" type="pres">
      <dgm:prSet presAssocID="{4151893C-CC7F-4194-BF32-FF575A55CFCA}" presName="accent_5" presStyleCnt="0"/>
      <dgm:spPr/>
    </dgm:pt>
    <dgm:pt modelId="{8883FC0C-D553-4E8F-996C-AD13F455F775}" type="pres">
      <dgm:prSet presAssocID="{4151893C-CC7F-4194-BF32-FF575A55CFCA}" presName="accentRepeatNode" presStyleLbl="solidFgAcc1" presStyleIdx="4" presStyleCnt="7" custLinFactNeighborY="-20257"/>
      <dgm:spPr/>
    </dgm:pt>
    <dgm:pt modelId="{73D673C1-6EA9-435D-9CDC-BFAA6B7193FB}" type="pres">
      <dgm:prSet presAssocID="{D24F1B0A-DCED-47AC-9759-41CF8C931059}" presName="text_6" presStyleLbl="node1" presStyleIdx="5" presStyleCnt="7" custScaleY="145858" custLinFactNeighborY="8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09D2D-8E8C-4AC9-BCEA-971B84D0C8D0}" type="pres">
      <dgm:prSet presAssocID="{D24F1B0A-DCED-47AC-9759-41CF8C931059}" presName="accent_6" presStyleCnt="0"/>
      <dgm:spPr/>
    </dgm:pt>
    <dgm:pt modelId="{36D4521B-8ACC-45BF-BBE2-C9ADC245E278}" type="pres">
      <dgm:prSet presAssocID="{D24F1B0A-DCED-47AC-9759-41CF8C931059}" presName="accentRepeatNode" presStyleLbl="solidFgAcc1" presStyleIdx="5" presStyleCnt="7"/>
      <dgm:spPr/>
    </dgm:pt>
    <dgm:pt modelId="{55B5B064-A8D2-411C-B0E8-67EA0BD6D205}" type="pres">
      <dgm:prSet presAssocID="{0F361EE2-9EB8-4DA3-8451-208A41640DE0}" presName="text_7" presStyleLbl="node1" presStyleIdx="6" presStyleCnt="7" custScaleY="1458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251FC8-17AF-472E-86E5-C5A0A564594A}" type="pres">
      <dgm:prSet presAssocID="{0F361EE2-9EB8-4DA3-8451-208A41640DE0}" presName="accent_7" presStyleCnt="0"/>
      <dgm:spPr/>
    </dgm:pt>
    <dgm:pt modelId="{65048F6C-8C3B-43F3-8317-6E6EE45DB203}" type="pres">
      <dgm:prSet presAssocID="{0F361EE2-9EB8-4DA3-8451-208A41640DE0}" presName="accentRepeatNode" presStyleLbl="solidFgAcc1" presStyleIdx="6" presStyleCnt="7"/>
      <dgm:spPr/>
    </dgm:pt>
  </dgm:ptLst>
  <dgm:cxnLst>
    <dgm:cxn modelId="{22D20AA3-97B8-4501-9D9B-FD9E37A2670A}" srcId="{8842D914-1592-44D5-841F-8773E36C839E}" destId="{0F361EE2-9EB8-4DA3-8451-208A41640DE0}" srcOrd="6" destOrd="0" parTransId="{C775AA8F-BD79-4B4E-A33B-719C18B302A8}" sibTransId="{E1A82227-49E9-4BF3-9005-A7CB20F3E77A}"/>
    <dgm:cxn modelId="{2FA6C141-38A3-45BD-BE42-832D7ECBFFA5}" type="presOf" srcId="{58AF697E-DF01-4FF2-B4DD-F99836541C02}" destId="{D0C694D9-AF01-4E8A-9536-CEF623E955D4}" srcOrd="0" destOrd="0" presId="urn:microsoft.com/office/officeart/2008/layout/VerticalCurvedList"/>
    <dgm:cxn modelId="{0B601759-A62E-4DA4-8CC9-AC4769C67137}" type="presOf" srcId="{9A1AA99A-91FF-42E5-899A-B771FA6C3DB2}" destId="{1F98F87D-CF56-427F-803C-D740A3916A31}" srcOrd="0" destOrd="0" presId="urn:microsoft.com/office/officeart/2008/layout/VerticalCurvedList"/>
    <dgm:cxn modelId="{71D83B4C-99CD-4E30-9D31-60528AA030FA}" srcId="{8842D914-1592-44D5-841F-8773E36C839E}" destId="{76067E61-E1B7-48F6-801B-2A8C537B1585}" srcOrd="7" destOrd="0" parTransId="{9D04577D-9DD6-46E3-BF76-71EEE15418D6}" sibTransId="{386AA164-08EC-4F5D-A05E-B491ECCE1BD8}"/>
    <dgm:cxn modelId="{55575FBD-E217-4E14-AE45-FB43194EB50F}" type="presOf" srcId="{D24F1B0A-DCED-47AC-9759-41CF8C931059}" destId="{73D673C1-6EA9-435D-9CDC-BFAA6B7193FB}" srcOrd="0" destOrd="0" presId="urn:microsoft.com/office/officeart/2008/layout/VerticalCurvedList"/>
    <dgm:cxn modelId="{3F24DF14-A21D-43F2-A17E-003A2F157EBA}" type="presOf" srcId="{552218CA-8033-4B4E-9344-383C809D2494}" destId="{6FF5D9F7-6A37-498E-B3EC-FE3DC85F9D7D}" srcOrd="0" destOrd="0" presId="urn:microsoft.com/office/officeart/2008/layout/VerticalCurvedList"/>
    <dgm:cxn modelId="{1156CD2F-97B2-4C47-99EF-02E46152F98A}" srcId="{8842D914-1592-44D5-841F-8773E36C839E}" destId="{4151893C-CC7F-4194-BF32-FF575A55CFCA}" srcOrd="4" destOrd="0" parTransId="{E532750F-1F47-4866-A8EB-7D54C311A9A1}" sibTransId="{5102187F-6C14-4F1A-9EE8-9EBBF34E9E2C}"/>
    <dgm:cxn modelId="{598170AA-D4C9-4917-8B9B-9FE39E222DA7}" srcId="{8842D914-1592-44D5-841F-8773E36C839E}" destId="{3D0914B2-7F44-4603-9C6D-DF8C2DA48731}" srcOrd="2" destOrd="0" parTransId="{1CAA076B-9320-407C-A5B0-5D979C69FE21}" sibTransId="{56BA39EC-9063-4B71-AF89-CA6E4678781B}"/>
    <dgm:cxn modelId="{2410A0AB-F140-4BC1-B8D6-A753DE407659}" type="presOf" srcId="{0F361EE2-9EB8-4DA3-8451-208A41640DE0}" destId="{55B5B064-A8D2-411C-B0E8-67EA0BD6D205}" srcOrd="0" destOrd="0" presId="urn:microsoft.com/office/officeart/2008/layout/VerticalCurvedList"/>
    <dgm:cxn modelId="{890524B7-5762-4504-B292-C84B2A2FA897}" srcId="{8842D914-1592-44D5-841F-8773E36C839E}" destId="{30CB96E1-5086-4C29-8E73-309525BB3D13}" srcOrd="3" destOrd="0" parTransId="{1BCF8403-9EA9-44CD-A82A-1ED1FA5C96FE}" sibTransId="{A3E404B8-4048-4E7E-9449-8DF65B84FB8B}"/>
    <dgm:cxn modelId="{9038D5FD-71A8-4E59-96D2-D2C6F6D1E275}" type="presOf" srcId="{4151893C-CC7F-4194-BF32-FF575A55CFCA}" destId="{F15E2517-F398-41F9-B5A4-5F48A71CE533}" srcOrd="0" destOrd="0" presId="urn:microsoft.com/office/officeart/2008/layout/VerticalCurvedList"/>
    <dgm:cxn modelId="{887DD793-82D1-4B68-B984-D0BC71C9DCFA}" type="presOf" srcId="{8842D914-1592-44D5-841F-8773E36C839E}" destId="{FF43041B-543E-49E1-8262-67C15F0228D2}" srcOrd="0" destOrd="0" presId="urn:microsoft.com/office/officeart/2008/layout/VerticalCurvedList"/>
    <dgm:cxn modelId="{C6F5FAE7-3E9F-4723-B5A6-91CEBA11C544}" srcId="{8842D914-1592-44D5-841F-8773E36C839E}" destId="{D24F1B0A-DCED-47AC-9759-41CF8C931059}" srcOrd="5" destOrd="0" parTransId="{F5783EE6-B138-4ECA-9E08-6DFA9171B6BC}" sibTransId="{98B69A7A-FA42-423D-8AC5-5473FD0781B8}"/>
    <dgm:cxn modelId="{CF3F7BFA-ED09-47BA-8920-572851437162}" srcId="{8842D914-1592-44D5-841F-8773E36C839E}" destId="{9A1AA99A-91FF-42E5-899A-B771FA6C3DB2}" srcOrd="0" destOrd="0" parTransId="{39164A49-E888-496A-9752-08CD4E5D688C}" sibTransId="{552218CA-8033-4B4E-9344-383C809D2494}"/>
    <dgm:cxn modelId="{84C7488B-C254-4D71-A05B-9A1DDFD77667}" type="presOf" srcId="{3D0914B2-7F44-4603-9C6D-DF8C2DA48731}" destId="{98AFA9FC-C616-429D-8A7C-79BBD49A12EE}" srcOrd="0" destOrd="0" presId="urn:microsoft.com/office/officeart/2008/layout/VerticalCurvedList"/>
    <dgm:cxn modelId="{304C14A4-C501-4BCB-9C02-86BA19D9F070}" srcId="{8842D914-1592-44D5-841F-8773E36C839E}" destId="{58AF697E-DF01-4FF2-B4DD-F99836541C02}" srcOrd="1" destOrd="0" parTransId="{2B02B0A0-67FA-4D75-B398-4BE4902C580A}" sibTransId="{BC87A8D4-1303-4B3B-B6F0-7BA6C1F63DFA}"/>
    <dgm:cxn modelId="{A23F19C1-A3DF-4BBD-A2A2-D7000CA8DD38}" srcId="{8842D914-1592-44D5-841F-8773E36C839E}" destId="{0E339446-06E3-47F6-B235-B3AEDFCD4EE3}" srcOrd="8" destOrd="0" parTransId="{6E0E4FF9-798B-4EC9-AD4D-33407B68B4AA}" sibTransId="{49BDB0EA-C4C6-45CE-91F2-AFF02E03CF24}"/>
    <dgm:cxn modelId="{F77EFE46-0427-4AD3-81CE-8997838F667C}" type="presOf" srcId="{30CB96E1-5086-4C29-8E73-309525BB3D13}" destId="{11497F33-875E-42FF-8594-9B967F4F1FF3}" srcOrd="0" destOrd="0" presId="urn:microsoft.com/office/officeart/2008/layout/VerticalCurvedList"/>
    <dgm:cxn modelId="{36762503-2014-47E2-93D9-182198396BD1}" type="presParOf" srcId="{FF43041B-543E-49E1-8262-67C15F0228D2}" destId="{A5EF4778-D879-45A1-BA4E-74D4D3B46DD5}" srcOrd="0" destOrd="0" presId="urn:microsoft.com/office/officeart/2008/layout/VerticalCurvedList"/>
    <dgm:cxn modelId="{8ABFA7C8-3E30-4C92-9E63-862A7F7F3118}" type="presParOf" srcId="{A5EF4778-D879-45A1-BA4E-74D4D3B46DD5}" destId="{914757E5-94C1-4316-AFCF-AF4EB646D2B1}" srcOrd="0" destOrd="0" presId="urn:microsoft.com/office/officeart/2008/layout/VerticalCurvedList"/>
    <dgm:cxn modelId="{EF335856-23F2-4FDF-83B1-CE91AF7020BD}" type="presParOf" srcId="{914757E5-94C1-4316-AFCF-AF4EB646D2B1}" destId="{54D4EE23-5461-466D-9FBD-9380F1F321A1}" srcOrd="0" destOrd="0" presId="urn:microsoft.com/office/officeart/2008/layout/VerticalCurvedList"/>
    <dgm:cxn modelId="{F4A099D0-524C-4230-A9F9-B50F955EC3BF}" type="presParOf" srcId="{914757E5-94C1-4316-AFCF-AF4EB646D2B1}" destId="{6FF5D9F7-6A37-498E-B3EC-FE3DC85F9D7D}" srcOrd="1" destOrd="0" presId="urn:microsoft.com/office/officeart/2008/layout/VerticalCurvedList"/>
    <dgm:cxn modelId="{F703F398-B2E0-42E5-A1BC-DAA4D0E33D72}" type="presParOf" srcId="{914757E5-94C1-4316-AFCF-AF4EB646D2B1}" destId="{AB21CDF3-F9EF-42CB-8EDE-DBA2B1A304B2}" srcOrd="2" destOrd="0" presId="urn:microsoft.com/office/officeart/2008/layout/VerticalCurvedList"/>
    <dgm:cxn modelId="{C0F98B93-4E39-420E-B990-2CFB341B0608}" type="presParOf" srcId="{914757E5-94C1-4316-AFCF-AF4EB646D2B1}" destId="{5BF0CFCB-84FC-424A-B9A0-14C85394CBB1}" srcOrd="3" destOrd="0" presId="urn:microsoft.com/office/officeart/2008/layout/VerticalCurvedList"/>
    <dgm:cxn modelId="{599F06F0-0565-4C4F-AF93-99B63499CB7D}" type="presParOf" srcId="{A5EF4778-D879-45A1-BA4E-74D4D3B46DD5}" destId="{1F98F87D-CF56-427F-803C-D740A3916A31}" srcOrd="1" destOrd="0" presId="urn:microsoft.com/office/officeart/2008/layout/VerticalCurvedList"/>
    <dgm:cxn modelId="{74EFE80C-80C8-40EC-AE4A-5166A6112FFE}" type="presParOf" srcId="{A5EF4778-D879-45A1-BA4E-74D4D3B46DD5}" destId="{A863A4E0-6E99-41E5-9570-3037585A3BD0}" srcOrd="2" destOrd="0" presId="urn:microsoft.com/office/officeart/2008/layout/VerticalCurvedList"/>
    <dgm:cxn modelId="{A13F1C2A-5FD1-4366-9FE9-4F0EB15EE8C9}" type="presParOf" srcId="{A863A4E0-6E99-41E5-9570-3037585A3BD0}" destId="{D96D5621-8449-4A4D-8495-E4EEBF97361A}" srcOrd="0" destOrd="0" presId="urn:microsoft.com/office/officeart/2008/layout/VerticalCurvedList"/>
    <dgm:cxn modelId="{BD7571DA-527B-4E49-A3AB-5B5C02006259}" type="presParOf" srcId="{A5EF4778-D879-45A1-BA4E-74D4D3B46DD5}" destId="{D0C694D9-AF01-4E8A-9536-CEF623E955D4}" srcOrd="3" destOrd="0" presId="urn:microsoft.com/office/officeart/2008/layout/VerticalCurvedList"/>
    <dgm:cxn modelId="{9B77A2C3-D74B-41EB-A52A-9BD4BD72CE04}" type="presParOf" srcId="{A5EF4778-D879-45A1-BA4E-74D4D3B46DD5}" destId="{42D3C7D0-D0B1-43B2-A3F5-321885B18984}" srcOrd="4" destOrd="0" presId="urn:microsoft.com/office/officeart/2008/layout/VerticalCurvedList"/>
    <dgm:cxn modelId="{5BEAB27D-C87B-4765-AF33-BA0A06A453F9}" type="presParOf" srcId="{42D3C7D0-D0B1-43B2-A3F5-321885B18984}" destId="{B355C2E4-78D6-464E-9921-5B4D71420394}" srcOrd="0" destOrd="0" presId="urn:microsoft.com/office/officeart/2008/layout/VerticalCurvedList"/>
    <dgm:cxn modelId="{0BF3034C-CF43-45B9-9B7B-182A0172270C}" type="presParOf" srcId="{A5EF4778-D879-45A1-BA4E-74D4D3B46DD5}" destId="{98AFA9FC-C616-429D-8A7C-79BBD49A12EE}" srcOrd="5" destOrd="0" presId="urn:microsoft.com/office/officeart/2008/layout/VerticalCurvedList"/>
    <dgm:cxn modelId="{E58AF02C-374D-42F0-943F-C2AD8B4A5766}" type="presParOf" srcId="{A5EF4778-D879-45A1-BA4E-74D4D3B46DD5}" destId="{9447DE0E-95F6-4612-B55D-E0B0ADF11005}" srcOrd="6" destOrd="0" presId="urn:microsoft.com/office/officeart/2008/layout/VerticalCurvedList"/>
    <dgm:cxn modelId="{03190559-5535-4212-AF2C-6F4D8A7CB608}" type="presParOf" srcId="{9447DE0E-95F6-4612-B55D-E0B0ADF11005}" destId="{AA3A595D-704F-48D5-B77C-B1119707E0CB}" srcOrd="0" destOrd="0" presId="urn:microsoft.com/office/officeart/2008/layout/VerticalCurvedList"/>
    <dgm:cxn modelId="{608D658E-EB41-4E34-8B52-4FFEF905223B}" type="presParOf" srcId="{A5EF4778-D879-45A1-BA4E-74D4D3B46DD5}" destId="{11497F33-875E-42FF-8594-9B967F4F1FF3}" srcOrd="7" destOrd="0" presId="urn:microsoft.com/office/officeart/2008/layout/VerticalCurvedList"/>
    <dgm:cxn modelId="{E9B8A7FC-8783-49A3-AA61-643A94F5CC03}" type="presParOf" srcId="{A5EF4778-D879-45A1-BA4E-74D4D3B46DD5}" destId="{87CF7037-9899-44CB-A0EF-1E0446290FC0}" srcOrd="8" destOrd="0" presId="urn:microsoft.com/office/officeart/2008/layout/VerticalCurvedList"/>
    <dgm:cxn modelId="{D7A0B8B4-50DF-4B30-86EA-3EF354F00C3A}" type="presParOf" srcId="{87CF7037-9899-44CB-A0EF-1E0446290FC0}" destId="{5C79550B-D90C-4A87-B806-99771FADB2FE}" srcOrd="0" destOrd="0" presId="urn:microsoft.com/office/officeart/2008/layout/VerticalCurvedList"/>
    <dgm:cxn modelId="{F4EFF021-C6A2-483A-ACAF-B50AFB4F8C64}" type="presParOf" srcId="{A5EF4778-D879-45A1-BA4E-74D4D3B46DD5}" destId="{F15E2517-F398-41F9-B5A4-5F48A71CE533}" srcOrd="9" destOrd="0" presId="urn:microsoft.com/office/officeart/2008/layout/VerticalCurvedList"/>
    <dgm:cxn modelId="{798862AB-136C-4F84-AA38-106581F4EC40}" type="presParOf" srcId="{A5EF4778-D879-45A1-BA4E-74D4D3B46DD5}" destId="{46F3A7E5-E60C-4427-93AC-1D293D2D3B96}" srcOrd="10" destOrd="0" presId="urn:microsoft.com/office/officeart/2008/layout/VerticalCurvedList"/>
    <dgm:cxn modelId="{79967DA9-E432-4FB1-8545-7C48FBB7FB7E}" type="presParOf" srcId="{46F3A7E5-E60C-4427-93AC-1D293D2D3B96}" destId="{8883FC0C-D553-4E8F-996C-AD13F455F775}" srcOrd="0" destOrd="0" presId="urn:microsoft.com/office/officeart/2008/layout/VerticalCurvedList"/>
    <dgm:cxn modelId="{6D1DFD0F-43E5-461C-B994-900F3208F2B9}" type="presParOf" srcId="{A5EF4778-D879-45A1-BA4E-74D4D3B46DD5}" destId="{73D673C1-6EA9-435D-9CDC-BFAA6B7193FB}" srcOrd="11" destOrd="0" presId="urn:microsoft.com/office/officeart/2008/layout/VerticalCurvedList"/>
    <dgm:cxn modelId="{DC2AAC95-8ED5-4D73-B05D-76287C531EF3}" type="presParOf" srcId="{A5EF4778-D879-45A1-BA4E-74D4D3B46DD5}" destId="{4EB09D2D-8E8C-4AC9-BCEA-971B84D0C8D0}" srcOrd="12" destOrd="0" presId="urn:microsoft.com/office/officeart/2008/layout/VerticalCurvedList"/>
    <dgm:cxn modelId="{B1EC362A-DF14-42B1-9636-5EF10807B34D}" type="presParOf" srcId="{4EB09D2D-8E8C-4AC9-BCEA-971B84D0C8D0}" destId="{36D4521B-8ACC-45BF-BBE2-C9ADC245E278}" srcOrd="0" destOrd="0" presId="urn:microsoft.com/office/officeart/2008/layout/VerticalCurvedList"/>
    <dgm:cxn modelId="{2921D538-6242-4305-A826-08B2F5206492}" type="presParOf" srcId="{A5EF4778-D879-45A1-BA4E-74D4D3B46DD5}" destId="{55B5B064-A8D2-411C-B0E8-67EA0BD6D205}" srcOrd="13" destOrd="0" presId="urn:microsoft.com/office/officeart/2008/layout/VerticalCurvedList"/>
    <dgm:cxn modelId="{22073806-9B00-4DD3-BE7F-683B1FDCBC41}" type="presParOf" srcId="{A5EF4778-D879-45A1-BA4E-74D4D3B46DD5}" destId="{3A251FC8-17AF-472E-86E5-C5A0A564594A}" srcOrd="14" destOrd="0" presId="urn:microsoft.com/office/officeart/2008/layout/VerticalCurvedList"/>
    <dgm:cxn modelId="{15C1D81F-561A-4599-81E7-A0475560B988}" type="presParOf" srcId="{3A251FC8-17AF-472E-86E5-C5A0A564594A}" destId="{65048F6C-8C3B-43F3-8317-6E6EE45DB20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5D9F7-6A37-498E-B3EC-FE3DC85F9D7D}">
      <dsp:nvSpPr>
        <dsp:cNvPr id="0" name=""/>
        <dsp:cNvSpPr/>
      </dsp:nvSpPr>
      <dsp:spPr>
        <a:xfrm>
          <a:off x="-6989655" y="-1069490"/>
          <a:ext cx="8325552" cy="8325552"/>
        </a:xfrm>
        <a:prstGeom prst="blockArc">
          <a:avLst>
            <a:gd name="adj1" fmla="val 18900000"/>
            <a:gd name="adj2" fmla="val 2700000"/>
            <a:gd name="adj3" fmla="val 25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8F87D-CF56-427F-803C-D740A3916A31}">
      <dsp:nvSpPr>
        <dsp:cNvPr id="0" name=""/>
        <dsp:cNvSpPr/>
      </dsp:nvSpPr>
      <dsp:spPr>
        <a:xfrm>
          <a:off x="433988" y="166770"/>
          <a:ext cx="8170221" cy="76911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Akreditasi</a:t>
          </a: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Standarisasi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kualitas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secara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periodik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(program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pengadaan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GTK yang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kredibel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acuan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kualitas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n-US" sz="2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3988" y="166770"/>
        <a:ext cx="8170221" cy="769115"/>
      </dsp:txXfrm>
    </dsp:sp>
    <dsp:sp modelId="{D96D5621-8449-4A4D-8495-E4EEBF97361A}">
      <dsp:nvSpPr>
        <dsp:cNvPr id="0" name=""/>
        <dsp:cNvSpPr/>
      </dsp:nvSpPr>
      <dsp:spPr>
        <a:xfrm>
          <a:off x="82590" y="210962"/>
          <a:ext cx="702794" cy="702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C694D9-AF01-4E8A-9536-CEF623E955D4}">
      <dsp:nvSpPr>
        <dsp:cNvPr id="0" name=""/>
        <dsp:cNvSpPr/>
      </dsp:nvSpPr>
      <dsp:spPr>
        <a:xfrm>
          <a:off x="943142" y="1004973"/>
          <a:ext cx="7661066" cy="72152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Karir</a:t>
          </a: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Jenjang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karir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ragam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jalur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berbasis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kompetensi</a:t>
          </a:r>
          <a:r>
            <a:rPr lang="en-US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&amp;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terbuka</a:t>
          </a:r>
          <a:r>
            <a:rPr lang="en-US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semua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GTK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jabatan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43142" y="1004973"/>
        <a:ext cx="7661066" cy="721528"/>
      </dsp:txXfrm>
    </dsp:sp>
    <dsp:sp modelId="{B355C2E4-78D6-464E-9921-5B4D71420394}">
      <dsp:nvSpPr>
        <dsp:cNvPr id="0" name=""/>
        <dsp:cNvSpPr/>
      </dsp:nvSpPr>
      <dsp:spPr>
        <a:xfrm>
          <a:off x="591745" y="1054810"/>
          <a:ext cx="702794" cy="702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AFA9FC-C616-429D-8A7C-79BBD49A12EE}">
      <dsp:nvSpPr>
        <dsp:cNvPr id="0" name=""/>
        <dsp:cNvSpPr/>
      </dsp:nvSpPr>
      <dsp:spPr>
        <a:xfrm>
          <a:off x="1222157" y="1690772"/>
          <a:ext cx="7382051" cy="79961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Insentif</a:t>
          </a: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en-US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Skema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insentif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setara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kompetensi</a:t>
          </a:r>
          <a:r>
            <a:rPr lang="en-US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(UKG/UKS/UKPS)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kinerja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(PKG/PKS/PKPS)</a:t>
          </a:r>
          <a:endParaRPr lang="en-US" sz="24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22157" y="1690772"/>
        <a:ext cx="7382051" cy="799611"/>
      </dsp:txXfrm>
    </dsp:sp>
    <dsp:sp modelId="{AA3A595D-704F-48D5-B77C-B1119707E0CB}">
      <dsp:nvSpPr>
        <dsp:cNvPr id="0" name=""/>
        <dsp:cNvSpPr/>
      </dsp:nvSpPr>
      <dsp:spPr>
        <a:xfrm>
          <a:off x="870760" y="1766969"/>
          <a:ext cx="702794" cy="702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97F33-875E-42FF-8594-9B967F4F1FF3}">
      <dsp:nvSpPr>
        <dsp:cNvPr id="0" name=""/>
        <dsp:cNvSpPr/>
      </dsp:nvSpPr>
      <dsp:spPr>
        <a:xfrm>
          <a:off x="1311243" y="2452770"/>
          <a:ext cx="7292965" cy="798711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PKB: 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GTK </a:t>
          </a:r>
          <a:r>
            <a:rPr lang="en-US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kunci</a:t>
          </a:r>
          <a:r>
            <a:rPr lang="en-US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utama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pengembangan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profesi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berkelanjutan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melalui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mandiri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kelompok</a:t>
          </a:r>
          <a:endParaRPr lang="en-US" sz="2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11243" y="2452770"/>
        <a:ext cx="7292965" cy="798711"/>
      </dsp:txXfrm>
    </dsp:sp>
    <dsp:sp modelId="{5C79550B-D90C-4A87-B806-99771FADB2FE}">
      <dsp:nvSpPr>
        <dsp:cNvPr id="0" name=""/>
        <dsp:cNvSpPr/>
      </dsp:nvSpPr>
      <dsp:spPr>
        <a:xfrm>
          <a:off x="959846" y="2472493"/>
          <a:ext cx="702794" cy="702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5E2517-F398-41F9-B5A4-5F48A71CE533}">
      <dsp:nvSpPr>
        <dsp:cNvPr id="0" name=""/>
        <dsp:cNvSpPr/>
      </dsp:nvSpPr>
      <dsp:spPr>
        <a:xfrm>
          <a:off x="1222157" y="3370249"/>
          <a:ext cx="7382051" cy="9875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Regulator: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utama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Pemerintah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regulator</a:t>
          </a: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bukan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penyedia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utama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program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pengembangan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GTK</a:t>
          </a:r>
          <a:endParaRPr lang="en-US" sz="2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22157" y="3370249"/>
        <a:ext cx="7382051" cy="987521"/>
      </dsp:txXfrm>
    </dsp:sp>
    <dsp:sp modelId="{8883FC0C-D553-4E8F-996C-AD13F455F775}">
      <dsp:nvSpPr>
        <dsp:cNvPr id="0" name=""/>
        <dsp:cNvSpPr/>
      </dsp:nvSpPr>
      <dsp:spPr>
        <a:xfrm>
          <a:off x="870760" y="3443372"/>
          <a:ext cx="702794" cy="702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D673C1-6EA9-435D-9CDC-BFAA6B7193FB}">
      <dsp:nvSpPr>
        <dsp:cNvPr id="0" name=""/>
        <dsp:cNvSpPr/>
      </dsp:nvSpPr>
      <dsp:spPr>
        <a:xfrm>
          <a:off x="943142" y="4420544"/>
          <a:ext cx="7661066" cy="82006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Kolaborasi:</a:t>
          </a:r>
          <a:r>
            <a:rPr lang="en-US" sz="24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menguatkan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melibatkan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pemangku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kepentingan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seluruh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aspek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pengelolaan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kebijakan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43142" y="4420544"/>
        <a:ext cx="7661066" cy="820065"/>
      </dsp:txXfrm>
    </dsp:sp>
    <dsp:sp modelId="{36D4521B-8ACC-45BF-BBE2-C9ADC245E278}">
      <dsp:nvSpPr>
        <dsp:cNvPr id="0" name=""/>
        <dsp:cNvSpPr/>
      </dsp:nvSpPr>
      <dsp:spPr>
        <a:xfrm>
          <a:off x="591745" y="4428966"/>
          <a:ext cx="702794" cy="702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B5B064-A8D2-411C-B0E8-67EA0BD6D205}">
      <dsp:nvSpPr>
        <dsp:cNvPr id="0" name=""/>
        <dsp:cNvSpPr/>
      </dsp:nvSpPr>
      <dsp:spPr>
        <a:xfrm>
          <a:off x="433988" y="5214252"/>
          <a:ext cx="8170221" cy="81991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7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Affirmasi</a:t>
          </a: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Program </a:t>
          </a:r>
          <a:r>
            <a:rPr lang="en-US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keberpihakan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sertifikasi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kualifikasi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GTT dan </a:t>
          </a:r>
          <a:r>
            <a:rPr lang="en-US" sz="2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daerah</a:t>
          </a:r>
          <a:r>
            <a:rPr lang="en-US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3T </a:t>
          </a:r>
          <a:endParaRPr lang="en-US" sz="2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3988" y="5214252"/>
        <a:ext cx="8170221" cy="819919"/>
      </dsp:txXfrm>
    </dsp:sp>
    <dsp:sp modelId="{65048F6C-8C3B-43F3-8317-6E6EE45DB203}">
      <dsp:nvSpPr>
        <dsp:cNvPr id="0" name=""/>
        <dsp:cNvSpPr/>
      </dsp:nvSpPr>
      <dsp:spPr>
        <a:xfrm>
          <a:off x="82590" y="5272815"/>
          <a:ext cx="702794" cy="702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2C90A8-5650-41EA-B588-84E63CD51685}" type="datetimeFigureOut">
              <a:rPr lang="id-ID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BFF4E6-5527-4661-81E3-CBDF7D38FFF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2770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AE2654-CE0B-4798-A2FC-46FE3F94575B}" type="datetimeFigureOut">
              <a:rPr lang="id-ID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975397-9662-49B3-A103-0390C834A75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1416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50FF0-2A8E-45B9-B1E2-5B2CA01EC342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85228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5C5459-C3BB-4A1D-BE97-18F939C14DDC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C13F40-E5B7-40D0-81A2-7DE10481D39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346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186956-7336-4139-BE9F-1E55FEF28239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4AC9A-E759-4785-895F-D6F89E1EAB4C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544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998F94-8492-4476-A283-15A4B64B3733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1252D-C712-42EA-9ED8-B3BD9B4B2909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4932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C1D89-CE82-44C7-A860-A0312BC6F109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20ECF-3EFD-4E49-8040-6463EAD8921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054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C1D89-CE82-44C7-A860-A0312BC6F109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20ECF-3EFD-4E49-8040-6463EAD8921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3175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C1D89-CE82-44C7-A860-A0312BC6F109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20ECF-3EFD-4E49-8040-6463EAD8921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6339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C1D89-CE82-44C7-A860-A0312BC6F109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20ECF-3EFD-4E49-8040-6463EAD8921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323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C1D89-CE82-44C7-A860-A0312BC6F109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20ECF-3EFD-4E49-8040-6463EAD8921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1690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C1D89-CE82-44C7-A860-A0312BC6F109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20ECF-3EFD-4E49-8040-6463EAD8921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6051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C1D89-CE82-44C7-A860-A0312BC6F109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20ECF-3EFD-4E49-8040-6463EAD8921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70255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B9FA7-EBBE-48A7-8F66-D756EA7E5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6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3CD7EE-2131-431B-93BB-D442B2783F1C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50CF1D-E182-425E-AA97-4B1553484F1B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61479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B9FA7-EBBE-48A7-8F66-D756EA7E5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06F2B-EBDB-4EF8-8A83-8F2E27F91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8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D0D579-328B-4526-A819-5332111CB68B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3A2D0-084E-4BED-ACF0-68E659CACE91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129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B2C27B-9B6F-4132-9C25-5F40DBB5BE51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97A15-A98E-4040-A23E-02E45F4AB148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339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B69BCF-426C-4CDC-915E-80E3DEA04BA7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ABEAF-EC3B-483E-915B-B4EA00B942CE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364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C3F4F-6462-4FAD-9DEB-26D1C6E466EE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1D71E-2EFC-4EDA-A4E7-C8E21286D6D6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715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855DA-F677-459D-A192-97113AF41EC0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3C8E9-33A3-4051-8307-794656EFA36C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0513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99A41-56B2-4A42-B284-9D662B7836F1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39077-2572-448E-A7AE-D5BC918945F1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516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439971-B60B-40AE-9FC9-EB90A09C9FB0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985DE-4B76-4267-9D12-ABEC92437EC6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174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3CD7EE-2131-431B-93BB-D442B2783F1C}" type="datetimeFigureOut">
              <a:rPr lang="id-ID" smtClean="0"/>
              <a:pPr>
                <a:defRPr/>
              </a:pPr>
              <a:t>30/01/2016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50CF1D-E182-425E-AA97-4B1553484F1B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083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  <p:sldLayoutId id="2147484452" r:id="rId12"/>
    <p:sldLayoutId id="2147484453" r:id="rId13"/>
    <p:sldLayoutId id="2147484454" r:id="rId14"/>
    <p:sldLayoutId id="2147484455" r:id="rId15"/>
    <p:sldLayoutId id="2147484456" r:id="rId16"/>
    <p:sldLayoutId id="2147484457" r:id="rId17"/>
    <p:sldLayoutId id="2147484458" r:id="rId18"/>
    <p:sldLayoutId id="2147484155" r:id="rId19"/>
    <p:sldLayoutId id="2147484156" r:id="rId20"/>
    <p:sldLayoutId id="2147484157" r:id="rId2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PASAL%2034%20DAN%2036%20SANKSI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OLDER%20LINKING%20FILES/NUPTK%20april%202011%20-----.pptx" TargetMode="External"/><Relationship Id="rId2" Type="http://schemas.openxmlformats.org/officeDocument/2006/relationships/hyperlink" Target="FOLDER%20LINKING%20FILES/PUSBANG%20PROFESI%20PENDIDIK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OLDER%20LINKING%20FILES/IKU%20BPSDMP&amp;PMP.pptx" TargetMode="External"/><Relationship Id="rId4" Type="http://schemas.openxmlformats.org/officeDocument/2006/relationships/hyperlink" Target="FOLDER%20LINKING%20FILES/Sistem%20Informasi%20EDS%20PPMP%202011.pp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WordArt 4"/>
          <p:cNvSpPr>
            <a:spLocks noChangeArrowheads="1" noChangeShapeType="1" noTextEdit="1"/>
          </p:cNvSpPr>
          <p:nvPr/>
        </p:nvSpPr>
        <p:spPr bwMode="auto">
          <a:xfrm>
            <a:off x="2214546" y="2643182"/>
            <a:ext cx="4905375" cy="96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d-ID" sz="2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lbertus Medium"/>
            </a:endParaRPr>
          </a:p>
        </p:txBody>
      </p:sp>
      <p:sp>
        <p:nvSpPr>
          <p:cNvPr id="4100" name="WordArt 6"/>
          <p:cNvSpPr>
            <a:spLocks noChangeArrowheads="1" noChangeShapeType="1" noTextEdit="1"/>
          </p:cNvSpPr>
          <p:nvPr/>
        </p:nvSpPr>
        <p:spPr bwMode="auto">
          <a:xfrm>
            <a:off x="1428751" y="4214813"/>
            <a:ext cx="6786563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d-ID" sz="1000" kern="10" spc="20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539552" y="4960759"/>
            <a:ext cx="800105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DIREKTORAT PEMBINAAN TENAGA KEPENDIDIKAN PENDIDIKAN DASAR DAN MENENGAH</a:t>
            </a:r>
            <a:endParaRPr lang="id-ID" sz="2200" dirty="0" smtClean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  <a:cs typeface="+mn-cs"/>
            </a:endParaRPr>
          </a:p>
          <a:p>
            <a:pPr algn="ctr"/>
            <a:r>
              <a:rPr lang="id-ID" sz="22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DITJEN GURU DAN TENDIK</a:t>
            </a:r>
            <a:endParaRPr lang="id-ID" sz="22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2268526"/>
            <a:ext cx="8424936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</a:rPr>
              <a:t>KEBIJAKAN DAN ISU STRATEGIS </a:t>
            </a:r>
          </a:p>
          <a:p>
            <a:pPr algn="ctr"/>
            <a:r>
              <a:rPr lang="en-US" sz="26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</a:rPr>
              <a:t>JABATAN FUNGSIONAL PENGAWAS SEKOLAH</a:t>
            </a:r>
          </a:p>
          <a:p>
            <a:pPr algn="ctr"/>
            <a:r>
              <a:rPr lang="en-US" sz="26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</a:rPr>
              <a:t>BERDASARKAN </a:t>
            </a:r>
          </a:p>
          <a:p>
            <a:pPr algn="ctr"/>
            <a:r>
              <a:rPr lang="id-ID" sz="26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</a:rPr>
              <a:t>PERMENNEGPAN DAN RB NO</a:t>
            </a:r>
            <a:r>
              <a:rPr lang="en-US" sz="26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</a:rPr>
              <a:t>MOR</a:t>
            </a:r>
            <a:r>
              <a:rPr lang="id-ID" sz="26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</a:rPr>
              <a:t> 21 TAHUN 2010</a:t>
            </a:r>
            <a:endParaRPr lang="en-US" sz="26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</a:endParaRPr>
          </a:p>
        </p:txBody>
      </p:sp>
      <p:pic>
        <p:nvPicPr>
          <p:cNvPr id="9" name="Picture 11" descr="dikn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29" y="504814"/>
            <a:ext cx="114300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333375"/>
            <a:ext cx="8229600" cy="7191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REGULASI PENGAWAS SEKOLAH</a:t>
            </a:r>
            <a:endParaRPr lang="en-US" sz="32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73113639"/>
              </p:ext>
            </p:extLst>
          </p:nvPr>
        </p:nvGraphicFramePr>
        <p:xfrm>
          <a:off x="914400" y="1196975"/>
          <a:ext cx="8229600" cy="55016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92088"/>
                <a:gridCol w="743751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No.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PERATURAN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784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1.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PP. NO. 99 TAHUN 2000 JO NO. 12 TAHUN 2003 TENTANG KENAIKAN PANGKAT PNS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85832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2.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PP NO. 9 TAHUN 2003 TENTANG WEWENANG PENGANGKATAN DAN PEMBERHENTIAN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</a:rPr>
                        <a:t> PNS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3.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PERMENPAN DAN REFORMASI BIROKRASI NO.21 TAHUN 2010 TENTANG JABFUNG PENGAWAS SEKOLAH DAN ANGKA KREDITNYA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4.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3000"/>
                        </a:lnSpc>
                        <a:buNone/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PERATURAN BERSAMA MENDIKNAS DAN KEPALA BKN NO.        </a:t>
                      </a:r>
                      <a:r>
                        <a:rPr lang="id-ID" sz="1800" b="1" dirty="0" smtClean="0">
                          <a:solidFill>
                            <a:srgbClr val="002060"/>
                          </a:solidFill>
                        </a:rPr>
                        <a:t>    </a:t>
                      </a:r>
                    </a:p>
                    <a:p>
                      <a:pPr marL="0" indent="0" algn="l">
                        <a:lnSpc>
                          <a:spcPts val="3000"/>
                        </a:lnSpc>
                        <a:buNone/>
                      </a:pPr>
                      <a:r>
                        <a:rPr lang="id-ID" sz="18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01/III/PB/ 2011 DAN NO. 6 TAHUN 2011 TENTANG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</a:rPr>
                        <a:t> JUKLAK JABFUNG PENGAWAS SEKOLAH DAN ANGKA KREDITNYA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5.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3000"/>
                        </a:lnSpc>
                        <a:buNone/>
                      </a:pPr>
                      <a:r>
                        <a:rPr lang="id-ID" sz="1800" b="1" dirty="0" smtClean="0">
                          <a:solidFill>
                            <a:srgbClr val="002060"/>
                          </a:solidFill>
                        </a:rPr>
                        <a:t>PERMENDIKBUD 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NOMOR 143 TAHUN 2014 TENTANG </a:t>
                      </a:r>
                      <a:r>
                        <a:rPr lang="id-ID" sz="1800" b="1" dirty="0" smtClean="0">
                          <a:solidFill>
                            <a:srgbClr val="002060"/>
                          </a:solidFill>
                        </a:rPr>
                        <a:t>JUKNIS JABATAN FUNGSIONAL  PENGAWAS SEKOLAH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 TENTANG JUKNIS PENGAWAS SEKOLAH DAN ANGKA KREDITNYA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76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412875"/>
            <a:ext cx="8374063" cy="4824413"/>
          </a:xfrm>
        </p:spPr>
        <p:txBody>
          <a:bodyPr>
            <a:normAutofit/>
          </a:bodyPr>
          <a:lstStyle/>
          <a:p>
            <a:pPr marL="650875" indent="-514350">
              <a:buClr>
                <a:srgbClr val="002060"/>
              </a:buClr>
              <a:buAutoNum type="arabicPeriod"/>
            </a:pPr>
            <a:r>
              <a:rPr lang="id-ID" sz="2400" dirty="0" smtClean="0">
                <a:solidFill>
                  <a:srgbClr val="002060"/>
                </a:solidFill>
              </a:rPr>
              <a:t>Sebelum Tahun 1996, Pengawas Sekolah adalah jabatan struktural eselon III.b</a:t>
            </a:r>
          </a:p>
          <a:p>
            <a:pPr marL="650875" indent="-514350">
              <a:buClr>
                <a:srgbClr val="002060"/>
              </a:buClr>
              <a:buAutoNum type="arabicPeriod"/>
            </a:pPr>
            <a:r>
              <a:rPr lang="id-ID" sz="2400" dirty="0" smtClean="0">
                <a:solidFill>
                  <a:srgbClr val="002060"/>
                </a:solidFill>
              </a:rPr>
              <a:t>Ditetapkan sebagai jabatan fungsional tertentu dengan angka kredit pada tahun 1996, dengan Keputusan MENPAN Nomor 118 Tahun 1996 tentang Jabatan Fungsional Pengawas Sekolah dan Angka Kreditnya. </a:t>
            </a:r>
          </a:p>
          <a:p>
            <a:pPr marL="136525" indent="0">
              <a:buClr>
                <a:srgbClr val="002060"/>
              </a:buClr>
              <a:buNone/>
            </a:pPr>
            <a:r>
              <a:rPr lang="id-ID" sz="2400" dirty="0" smtClean="0">
                <a:solidFill>
                  <a:srgbClr val="002060"/>
                </a:solidFill>
              </a:rPr>
              <a:t>	a. </a:t>
            </a:r>
            <a:r>
              <a:rPr lang="id-ID" sz="2400" dirty="0">
                <a:solidFill>
                  <a:srgbClr val="002060"/>
                </a:solidFill>
              </a:rPr>
              <a:t>d</a:t>
            </a:r>
            <a:r>
              <a:rPr lang="id-ID" sz="2400" dirty="0" smtClean="0">
                <a:solidFill>
                  <a:srgbClr val="002060"/>
                </a:solidFill>
              </a:rPr>
              <a:t>imungkinkan pengangkatan dengan kualifikasi DII/AII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id-ID" sz="2400" dirty="0">
                <a:solidFill>
                  <a:srgbClr val="002060"/>
                </a:solidFill>
              </a:rPr>
              <a:t> </a:t>
            </a:r>
            <a:r>
              <a:rPr lang="id-ID" sz="2400" dirty="0" smtClean="0">
                <a:solidFill>
                  <a:srgbClr val="002060"/>
                </a:solidFill>
              </a:rPr>
              <a:t>         b. tidak ada pengaturan pembebasan sementara dan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id-ID" sz="2400" dirty="0">
                <a:solidFill>
                  <a:srgbClr val="002060"/>
                </a:solidFill>
              </a:rPr>
              <a:t> </a:t>
            </a:r>
            <a:r>
              <a:rPr lang="id-ID" sz="2400" dirty="0" smtClean="0">
                <a:solidFill>
                  <a:srgbClr val="002060"/>
                </a:solidFill>
              </a:rPr>
              <a:t>             pemberhentian dari jabatan karena angka kredit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40466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REGULASI PENGAWAS</a:t>
            </a:r>
            <a:r>
              <a:rPr lang="id-ID" sz="32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 SEKOLAH</a:t>
            </a:r>
            <a:endParaRPr lang="en-US" sz="32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36613"/>
            <a:ext cx="8785225" cy="6021387"/>
          </a:xfrm>
        </p:spPr>
        <p:txBody>
          <a:bodyPr>
            <a:normAutofit/>
          </a:bodyPr>
          <a:lstStyle/>
          <a:p>
            <a:pPr marL="114300" indent="7938">
              <a:lnSpc>
                <a:spcPct val="120000"/>
              </a:lnSpc>
              <a:buClr>
                <a:srgbClr val="002060"/>
              </a:buClr>
              <a:buNone/>
            </a:pPr>
            <a:r>
              <a:rPr lang="id-ID" sz="2400" dirty="0" smtClean="0">
                <a:solidFill>
                  <a:srgbClr val="002060"/>
                </a:solidFill>
              </a:rPr>
              <a:t>3. Revisi </a:t>
            </a:r>
            <a:r>
              <a:rPr lang="id-ID" sz="2400" dirty="0">
                <a:solidFill>
                  <a:srgbClr val="002060"/>
                </a:solidFill>
              </a:rPr>
              <a:t>pertama </a:t>
            </a:r>
            <a:r>
              <a:rPr lang="id-ID" sz="2400" dirty="0" smtClean="0">
                <a:solidFill>
                  <a:srgbClr val="002060"/>
                </a:solidFill>
              </a:rPr>
              <a:t>Kepmenpan Nomor 118/1996 dilakukan     </a:t>
            </a:r>
          </a:p>
          <a:p>
            <a:pPr marL="114300" indent="7938">
              <a:lnSpc>
                <a:spcPct val="120000"/>
              </a:lnSpc>
              <a:buClr>
                <a:srgbClr val="002060"/>
              </a:buClr>
              <a:buNone/>
            </a:pPr>
            <a:r>
              <a:rPr lang="id-ID" sz="2400" dirty="0">
                <a:solidFill>
                  <a:srgbClr val="002060"/>
                </a:solidFill>
              </a:rPr>
              <a:t> </a:t>
            </a:r>
            <a:r>
              <a:rPr lang="id-ID" sz="2400" dirty="0" smtClean="0">
                <a:solidFill>
                  <a:srgbClr val="002060"/>
                </a:solidFill>
              </a:rPr>
              <a:t>   pada tahun 2001 menjadi </a:t>
            </a:r>
            <a:r>
              <a:rPr lang="en-US" sz="2400" dirty="0" err="1" smtClean="0">
                <a:solidFill>
                  <a:srgbClr val="002060"/>
                </a:solidFill>
                <a:cs typeface="Arial" pitchFamily="34" charset="0"/>
              </a:rPr>
              <a:t>Keputusan</a:t>
            </a:r>
            <a:r>
              <a:rPr lang="en-US" sz="2400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id-ID" sz="2400" dirty="0">
                <a:solidFill>
                  <a:srgbClr val="002060"/>
                </a:solidFill>
                <a:cs typeface="Arial" pitchFamily="34" charset="0"/>
              </a:rPr>
              <a:t>MENPAN No</a:t>
            </a:r>
            <a:r>
              <a:rPr lang="en-US" sz="2400" dirty="0" err="1">
                <a:solidFill>
                  <a:srgbClr val="002060"/>
                </a:solidFill>
                <a:cs typeface="Arial" pitchFamily="34" charset="0"/>
              </a:rPr>
              <a:t>mor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id-ID" sz="2400" dirty="0" smtClean="0">
                <a:solidFill>
                  <a:srgbClr val="002060"/>
                </a:solidFill>
                <a:cs typeface="Arial" pitchFamily="34" charset="0"/>
              </a:rPr>
              <a:t>    </a:t>
            </a:r>
          </a:p>
          <a:p>
            <a:pPr marL="114300" indent="7938">
              <a:lnSpc>
                <a:spcPct val="120000"/>
              </a:lnSpc>
              <a:buClr>
                <a:srgbClr val="002060"/>
              </a:buClr>
              <a:buNone/>
            </a:pPr>
            <a:r>
              <a:rPr lang="id-ID" sz="24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id-ID" sz="2400" dirty="0" smtClean="0">
                <a:solidFill>
                  <a:srgbClr val="002060"/>
                </a:solidFill>
                <a:cs typeface="Arial" pitchFamily="34" charset="0"/>
              </a:rPr>
              <a:t>   91/KEP/M.PAN/10/2001. </a:t>
            </a:r>
          </a:p>
          <a:p>
            <a:pPr marL="114300" indent="7938">
              <a:lnSpc>
                <a:spcPct val="12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id-ID" sz="24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id-ID" sz="2400" dirty="0" smtClean="0">
                <a:solidFill>
                  <a:srgbClr val="002060"/>
                </a:solidFill>
                <a:cs typeface="Arial" pitchFamily="34" charset="0"/>
              </a:rPr>
              <a:t>   a. Terkait masih adanya pengawas sekolah dengan pendidikan       </a:t>
            </a:r>
          </a:p>
          <a:p>
            <a:pPr marL="114300" indent="7938">
              <a:lnSpc>
                <a:spcPct val="12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id-ID" sz="24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id-ID" sz="2400" dirty="0" smtClean="0">
                <a:solidFill>
                  <a:srgbClr val="002060"/>
                </a:solidFill>
                <a:cs typeface="Arial" pitchFamily="34" charset="0"/>
              </a:rPr>
              <a:t>        DII/AII. Mendikbud </a:t>
            </a:r>
            <a:r>
              <a:rPr lang="id-ID" sz="2400" dirty="0">
                <a:solidFill>
                  <a:srgbClr val="002060"/>
                </a:solidFill>
                <a:cs typeface="Arial" pitchFamily="34" charset="0"/>
              </a:rPr>
              <a:t>mengusulkan perubahan beberapa Pasal </a:t>
            </a:r>
            <a:r>
              <a:rPr lang="id-ID" sz="2400" dirty="0" smtClean="0">
                <a:solidFill>
                  <a:srgbClr val="002060"/>
                </a:solidFill>
                <a:cs typeface="Arial" pitchFamily="34" charset="0"/>
              </a:rPr>
              <a:t>        </a:t>
            </a:r>
          </a:p>
          <a:p>
            <a:pPr marL="114300" indent="7938">
              <a:lnSpc>
                <a:spcPct val="12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id-ID" sz="24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id-ID" sz="2400" dirty="0" smtClean="0">
                <a:solidFill>
                  <a:srgbClr val="002060"/>
                </a:solidFill>
                <a:cs typeface="Arial" pitchFamily="34" charset="0"/>
              </a:rPr>
              <a:t>        kepada Menpan. </a:t>
            </a:r>
          </a:p>
          <a:p>
            <a:pPr marL="114300" indent="7938">
              <a:lnSpc>
                <a:spcPct val="12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id-ID" sz="24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id-ID" sz="2400" dirty="0" smtClean="0">
                <a:solidFill>
                  <a:srgbClr val="002060"/>
                </a:solidFill>
                <a:cs typeface="Arial" pitchFamily="34" charset="0"/>
              </a:rPr>
              <a:t>   b. </a:t>
            </a:r>
            <a:r>
              <a:rPr lang="id-ID" sz="2400" dirty="0" smtClean="0">
                <a:solidFill>
                  <a:srgbClr val="002060"/>
                </a:solidFill>
              </a:rPr>
              <a:t>peraturan pelaksanaan tidak ada (juklak </a:t>
            </a:r>
            <a:r>
              <a:rPr lang="id-ID" sz="2400" dirty="0">
                <a:solidFill>
                  <a:srgbClr val="002060"/>
                </a:solidFill>
              </a:rPr>
              <a:t>dan </a:t>
            </a:r>
            <a:r>
              <a:rPr lang="id-ID" sz="2400" dirty="0" smtClean="0">
                <a:solidFill>
                  <a:srgbClr val="002060"/>
                </a:solidFill>
              </a:rPr>
              <a:t>juknis)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114300" indent="7938">
              <a:lnSpc>
                <a:spcPct val="12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</a:t>
            </a:r>
            <a:endParaRPr lang="id-ID" sz="2400" dirty="0" smtClean="0">
              <a:solidFill>
                <a:srgbClr val="002060"/>
              </a:solidFill>
            </a:endParaRPr>
          </a:p>
          <a:p>
            <a:pPr marL="114300" indent="7938">
              <a:lnSpc>
                <a:spcPct val="12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id-ID" sz="2400" dirty="0" smtClean="0">
                <a:solidFill>
                  <a:srgbClr val="002060"/>
                </a:solidFill>
              </a:rPr>
              <a:t>    </a:t>
            </a:r>
          </a:p>
          <a:p>
            <a:pPr marL="650875" indent="-514350">
              <a:lnSpc>
                <a:spcPct val="120000"/>
              </a:lnSpc>
              <a:buClr>
                <a:schemeClr val="bg1"/>
              </a:buClr>
              <a:buNone/>
            </a:pPr>
            <a:endParaRPr lang="id-ID" sz="2800" dirty="0">
              <a:solidFill>
                <a:srgbClr val="002060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en-US" sz="2800" dirty="0" err="1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Lanjutan</a:t>
            </a:r>
            <a:r>
              <a:rPr lang="en-US" sz="28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…</a:t>
            </a:r>
            <a:endParaRPr lang="en-US" sz="28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8413"/>
            <a:ext cx="8445500" cy="5237162"/>
          </a:xfrm>
        </p:spPr>
        <p:txBody>
          <a:bodyPr>
            <a:normAutofit lnSpcReduction="10000"/>
          </a:bodyPr>
          <a:lstStyle/>
          <a:p>
            <a:pPr marL="136525" indent="0">
              <a:lnSpc>
                <a:spcPct val="120000"/>
              </a:lnSpc>
              <a:buClr>
                <a:srgbClr val="002060"/>
              </a:buClr>
              <a:buNone/>
            </a:pPr>
            <a:r>
              <a:rPr lang="id-ID" sz="2800" dirty="0" smtClean="0">
                <a:solidFill>
                  <a:srgbClr val="002060"/>
                </a:solidFill>
              </a:rPr>
              <a:t>4. Revisi </a:t>
            </a:r>
            <a:r>
              <a:rPr lang="id-ID" sz="2800" dirty="0">
                <a:solidFill>
                  <a:srgbClr val="002060"/>
                </a:solidFill>
              </a:rPr>
              <a:t>kedua: </a:t>
            </a:r>
            <a:r>
              <a:rPr lang="id-ID" sz="2800" dirty="0" smtClean="0">
                <a:solidFill>
                  <a:srgbClr val="002060"/>
                </a:solidFill>
              </a:rPr>
              <a:t>Permenneg</a:t>
            </a:r>
            <a:r>
              <a:rPr lang="en-US" sz="2800" dirty="0" smtClean="0">
                <a:solidFill>
                  <a:srgbClr val="002060"/>
                </a:solidFill>
              </a:rPr>
              <a:t>PAN</a:t>
            </a:r>
            <a:r>
              <a:rPr lang="id-ID" sz="2800" dirty="0" smtClean="0">
                <a:solidFill>
                  <a:srgbClr val="002060"/>
                </a:solidFill>
              </a:rPr>
              <a:t> </a:t>
            </a:r>
            <a:r>
              <a:rPr lang="id-ID" sz="2800" dirty="0">
                <a:solidFill>
                  <a:srgbClr val="002060"/>
                </a:solidFill>
              </a:rPr>
              <a:t>dan RB Nomor 21 Tahun </a:t>
            </a:r>
            <a:r>
              <a:rPr lang="id-ID" sz="2800" dirty="0" smtClean="0">
                <a:solidFill>
                  <a:srgbClr val="002060"/>
                </a:solidFill>
              </a:rPr>
              <a:t>2010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tentang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Jabatan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Fungsional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Pengawas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Angka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Kreditnya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136525" indent="0">
              <a:lnSpc>
                <a:spcPct val="120000"/>
              </a:lnSpc>
              <a:buClr>
                <a:srgbClr val="002060"/>
              </a:buClr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Juklak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Jabfung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Pengawas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dan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Angka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Kreditnya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terbit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tahun</a:t>
            </a:r>
            <a:r>
              <a:rPr lang="en-US" sz="2800" dirty="0" smtClean="0">
                <a:solidFill>
                  <a:srgbClr val="002060"/>
                </a:solidFill>
              </a:rPr>
              <a:t> 2011 </a:t>
            </a:r>
            <a:r>
              <a:rPr lang="en-US" sz="2800" dirty="0" err="1" smtClean="0">
                <a:solidFill>
                  <a:srgbClr val="002060"/>
                </a:solidFill>
              </a:rPr>
              <a:t>berdasarkan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id-ID" sz="2800" dirty="0" smtClean="0">
                <a:solidFill>
                  <a:srgbClr val="002060"/>
                </a:solidFill>
              </a:rPr>
              <a:t>Peraturan </a:t>
            </a:r>
            <a:r>
              <a:rPr lang="id-ID" sz="2800" dirty="0">
                <a:solidFill>
                  <a:srgbClr val="002060"/>
                </a:solidFill>
              </a:rPr>
              <a:t>Bersama Mendiknas dan Kepala </a:t>
            </a:r>
            <a:r>
              <a:rPr lang="id-ID" sz="2800" dirty="0" smtClean="0">
                <a:solidFill>
                  <a:srgbClr val="002060"/>
                </a:solidFill>
              </a:rPr>
              <a:t>BKN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01/III/PB/ 2011 DAN NO. 6 TAHUN 2011 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136525" indent="0">
              <a:lnSpc>
                <a:spcPct val="120000"/>
              </a:lnSpc>
              <a:buClr>
                <a:srgbClr val="002060"/>
              </a:buClr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Juknis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Jabfung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Pengawas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dan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Angka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Kreditnya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terbit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baru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terbit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tahun</a:t>
            </a:r>
            <a:r>
              <a:rPr lang="en-US" sz="2800" dirty="0" smtClean="0">
                <a:solidFill>
                  <a:srgbClr val="002060"/>
                </a:solidFill>
              </a:rPr>
              <a:t> 2014 </a:t>
            </a:r>
            <a:r>
              <a:rPr lang="en-US" sz="2800" dirty="0" err="1" smtClean="0">
                <a:solidFill>
                  <a:srgbClr val="002060"/>
                </a:solidFill>
              </a:rPr>
              <a:t>berdasarkan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Permendikbud</a:t>
            </a:r>
            <a:r>
              <a:rPr lang="en-US" sz="2800" dirty="0" smtClean="0">
                <a:solidFill>
                  <a:srgbClr val="002060"/>
                </a:solidFill>
              </a:rPr>
              <a:t> No. 143 </a:t>
            </a:r>
            <a:endParaRPr lang="id-ID" sz="2800" dirty="0">
              <a:solidFill>
                <a:srgbClr val="002060"/>
              </a:solidFill>
            </a:endParaRPr>
          </a:p>
          <a:p>
            <a:pPr marL="650875" indent="-514350">
              <a:lnSpc>
                <a:spcPct val="120000"/>
              </a:lnSpc>
              <a:buClr>
                <a:schemeClr val="bg1"/>
              </a:buClr>
              <a:buNone/>
            </a:pPr>
            <a:endParaRPr lang="id-ID" sz="2800" dirty="0">
              <a:solidFill>
                <a:srgbClr val="002060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40466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en-US" sz="3200" dirty="0" err="1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Lanjutan</a:t>
            </a:r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…</a:t>
            </a:r>
            <a:endParaRPr lang="en-US" sz="32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76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ctrTitle"/>
          </p:nvPr>
        </p:nvSpPr>
        <p:spPr bwMode="auto">
          <a:xfrm>
            <a:off x="505897" y="603698"/>
            <a:ext cx="8436091" cy="108012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l">
              <a:defRPr/>
            </a:pPr>
            <a:r>
              <a:rPr lang="id-ID" sz="32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Revisi kedua </a:t>
            </a:r>
            <a:r>
              <a:rPr lang="en-US" sz="3200" dirty="0" err="1" smtClean="0">
                <a:solidFill>
                  <a:srgbClr val="002060"/>
                </a:solidFill>
                <a:latin typeface="Berlin Sans FB" panose="020E0602020502020306" pitchFamily="34" charset="0"/>
              </a:rPr>
              <a:t>Jabfung</a:t>
            </a:r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Berlin Sans FB" panose="020E0602020502020306" pitchFamily="34" charset="0"/>
              </a:rPr>
              <a:t>Pengawas</a:t>
            </a:r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Berlin Sans FB" panose="020E0602020502020306" pitchFamily="34" charset="0"/>
              </a:rPr>
              <a:t>Sekolah</a:t>
            </a:r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mencakup</a:t>
            </a:r>
            <a:r>
              <a:rPr lang="en-US" sz="32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substansi</a:t>
            </a:r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:</a:t>
            </a:r>
            <a:endParaRPr lang="en-GB" sz="3200" cap="none" dirty="0" smtClean="0">
              <a:effectLst/>
            </a:endParaRPr>
          </a:p>
        </p:txBody>
      </p:sp>
      <p:sp>
        <p:nvSpPr>
          <p:cNvPr id="7172" name="Rectangle 3"/>
          <p:cNvSpPr>
            <a:spLocks noGrp="1"/>
          </p:cNvSpPr>
          <p:nvPr>
            <p:ph type="subTitle" idx="1"/>
          </p:nvPr>
        </p:nvSpPr>
        <p:spPr>
          <a:xfrm>
            <a:off x="505897" y="1916832"/>
            <a:ext cx="8624918" cy="5794396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800" dirty="0" err="1" smtClean="0">
                <a:solidFill>
                  <a:srgbClr val="002060"/>
                </a:solidFill>
                <a:latin typeface="Berlin Sans FB" panose="020E0602020502020306" pitchFamily="34" charset="0"/>
              </a:rPr>
              <a:t>Jenjang</a:t>
            </a:r>
            <a:r>
              <a:rPr lang="en-US" sz="28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jabatan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dan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pangkat</a:t>
            </a:r>
            <a:endParaRPr lang="en-US" sz="2800" dirty="0">
              <a:solidFill>
                <a:srgbClr val="002060"/>
              </a:solidFill>
              <a:latin typeface="Berlin Sans FB" panose="020E0602020502020306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Kegiatan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unsur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utama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dan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penunjang</a:t>
            </a:r>
            <a:endParaRPr lang="en-US" sz="2800" dirty="0">
              <a:solidFill>
                <a:srgbClr val="002060"/>
              </a:solidFill>
              <a:latin typeface="Berlin Sans FB" panose="020E0602020502020306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Rincian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tugas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pokok</a:t>
            </a:r>
            <a:endParaRPr lang="en-US" sz="2800" dirty="0">
              <a:solidFill>
                <a:srgbClr val="002060"/>
              </a:solidFill>
              <a:latin typeface="Berlin Sans FB" panose="020E0602020502020306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Angka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kredit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yang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harus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dipenuhi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untuk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kenaikan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jabatan</a:t>
            </a: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/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pangkat</a:t>
            </a:r>
            <a:endParaRPr lang="en-US" sz="2800" dirty="0">
              <a:solidFill>
                <a:srgbClr val="002060"/>
              </a:solidFill>
              <a:latin typeface="Berlin Sans FB" panose="020E0602020502020306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>
                <a:solidFill>
                  <a:srgbClr val="FF0000"/>
                </a:solidFill>
                <a:latin typeface="Berlin Sans FB" panose="020E0602020502020306" pitchFamily="34" charset="0"/>
              </a:rPr>
              <a:t>Syarat</a:t>
            </a:r>
            <a:r>
              <a:rPr lang="en-US" sz="2800" dirty="0">
                <a:solidFill>
                  <a:srgbClr val="FF0000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Berlin Sans FB" panose="020E0602020502020306" pitchFamily="34" charset="0"/>
              </a:rPr>
              <a:t>pengangkatan</a:t>
            </a:r>
            <a:endParaRPr lang="en-US" sz="28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>
                <a:solidFill>
                  <a:srgbClr val="FF0000"/>
                </a:solidFill>
                <a:latin typeface="Berlin Sans FB" panose="020E0602020502020306" pitchFamily="34" charset="0"/>
              </a:rPr>
              <a:t>Sanksi</a:t>
            </a:r>
            <a:endParaRPr lang="en-US" sz="28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Ketentuan </a:t>
            </a:r>
            <a:r>
              <a:rPr lang="en-US" sz="28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peralihan</a:t>
            </a:r>
            <a:endParaRPr lang="en-US" sz="2800" dirty="0">
              <a:solidFill>
                <a:srgbClr val="002060"/>
              </a:solidFill>
              <a:latin typeface="Berlin Sans FB" panose="020E0602020502020306" pitchFamily="34" charset="0"/>
            </a:endParaRPr>
          </a:p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endParaRPr lang="en-US" sz="2400" dirty="0">
              <a:solidFill>
                <a:srgbClr val="002060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E1202-C020-459F-A77F-02C40E6F7682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36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88913" y="835025"/>
            <a:ext cx="8955087" cy="602297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PNS 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yang </a:t>
            </a:r>
            <a:r>
              <a:rPr lang="en-US" sz="24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diangkat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dalam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jabatan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Pengawas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Sekolah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harus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memenuhi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syarat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sebagai</a:t>
            </a:r>
            <a:r>
              <a:rPr lang="en-US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Berlin Sans FB" panose="020E0602020502020306" pitchFamily="34" charset="0"/>
              </a:rPr>
              <a:t>berikut</a:t>
            </a:r>
            <a:r>
              <a:rPr lang="en-US" sz="24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:*)</a:t>
            </a:r>
            <a:endParaRPr lang="en-US" sz="2400" dirty="0">
              <a:solidFill>
                <a:srgbClr val="002060"/>
              </a:solidFill>
              <a:latin typeface="Berlin Sans FB" panose="020E0602020502020306" pitchFamily="34" charset="0"/>
            </a:endParaRPr>
          </a:p>
          <a:p>
            <a:pPr marL="522288" indent="-385763">
              <a:lnSpc>
                <a:spcPct val="120000"/>
              </a:lnSpc>
              <a:spcBef>
                <a:spcPts val="600"/>
              </a:spcBef>
              <a:buClr>
                <a:srgbClr val="002060"/>
              </a:buClr>
              <a:buSzPct val="75000"/>
              <a:buFont typeface="+mj-lt"/>
              <a:buAutoNum type="alphaLcPeriod"/>
            </a:pPr>
            <a:r>
              <a:rPr lang="id-ID" sz="2400" dirty="0" smtClean="0">
                <a:solidFill>
                  <a:srgbClr val="FF0000"/>
                </a:solidFill>
              </a:rPr>
              <a:t>masih berstatus sebagai guru dan memiliki </a:t>
            </a:r>
            <a:r>
              <a:rPr lang="id-ID" sz="2400" dirty="0">
                <a:solidFill>
                  <a:srgbClr val="FF0000"/>
                </a:solidFill>
              </a:rPr>
              <a:t>sertifikat pendidik</a:t>
            </a:r>
            <a:r>
              <a:rPr lang="id-ID" sz="2400" dirty="0">
                <a:solidFill>
                  <a:srgbClr val="002060"/>
                </a:solidFill>
              </a:rPr>
              <a:t>, pengalaman mengajar paling sedikit 8 tahun atau guru yang diberi tugas tambahan sebagai kepala sekolah/madrasah paling sedikit 4  tahun sesuai dengan satuan pendidikannya masing-masing; </a:t>
            </a:r>
          </a:p>
          <a:p>
            <a:pPr marL="522288" indent="-385763">
              <a:lnSpc>
                <a:spcPct val="120000"/>
              </a:lnSpc>
              <a:spcBef>
                <a:spcPts val="600"/>
              </a:spcBef>
              <a:buClr>
                <a:srgbClr val="002060"/>
              </a:buClr>
              <a:buSzPct val="75000"/>
              <a:buFont typeface="+mj-lt"/>
              <a:buAutoNum type="alphaLcPeriod"/>
            </a:pPr>
            <a:r>
              <a:rPr lang="id-ID" sz="2400" dirty="0" smtClean="0">
                <a:solidFill>
                  <a:srgbClr val="002060"/>
                </a:solidFill>
              </a:rPr>
              <a:t>berijazah </a:t>
            </a:r>
            <a:r>
              <a:rPr lang="id-ID" sz="2400" dirty="0">
                <a:solidFill>
                  <a:srgbClr val="002060"/>
                </a:solidFill>
              </a:rPr>
              <a:t>paling rendah Sarjana (S1)/Diploma IV bidang Pendidikan; </a:t>
            </a:r>
          </a:p>
          <a:p>
            <a:pPr marL="522288" indent="-385763">
              <a:lnSpc>
                <a:spcPct val="120000"/>
              </a:lnSpc>
              <a:spcBef>
                <a:spcPts val="600"/>
              </a:spcBef>
              <a:buClr>
                <a:srgbClr val="002060"/>
              </a:buClr>
              <a:buSzPct val="75000"/>
              <a:buFont typeface="+mj-lt"/>
              <a:buAutoNum type="alphaLcPeriod"/>
            </a:pPr>
            <a:r>
              <a:rPr lang="id-ID" sz="2400" dirty="0" smtClean="0">
                <a:solidFill>
                  <a:srgbClr val="002060"/>
                </a:solidFill>
              </a:rPr>
              <a:t>memiliki </a:t>
            </a:r>
            <a:r>
              <a:rPr lang="id-ID" sz="2400" dirty="0">
                <a:solidFill>
                  <a:srgbClr val="002060"/>
                </a:solidFill>
              </a:rPr>
              <a:t>keterampilan dan keahlian yang sesuai dengan bidang pengawasan;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136525" indent="0">
              <a:lnSpc>
                <a:spcPct val="120000"/>
              </a:lnSpc>
              <a:spcBef>
                <a:spcPts val="600"/>
              </a:spcBef>
              <a:buClr>
                <a:srgbClr val="002060"/>
              </a:buClr>
              <a:buSzPct val="75000"/>
              <a:buNone/>
            </a:pPr>
            <a:endParaRPr lang="id-ID" sz="800" dirty="0">
              <a:solidFill>
                <a:srgbClr val="002060"/>
              </a:solidFill>
            </a:endParaRPr>
          </a:p>
          <a:p>
            <a:pPr marL="593725" indent="-457200">
              <a:spcBef>
                <a:spcPts val="600"/>
              </a:spcBef>
              <a:buClr>
                <a:schemeClr val="bg1"/>
              </a:buClr>
              <a:buSzPct val="75000"/>
              <a:buNone/>
            </a:pPr>
            <a:r>
              <a:rPr lang="id-ID" sz="2400" b="1" dirty="0" smtClean="0">
                <a:solidFill>
                  <a:srgbClr val="002060"/>
                </a:solidFill>
              </a:rPr>
              <a:t>*)</a:t>
            </a:r>
            <a:r>
              <a:rPr lang="id-ID" sz="2400" dirty="0" smtClean="0">
                <a:solidFill>
                  <a:srgbClr val="002060"/>
                </a:solidFill>
              </a:rPr>
              <a:t> harus memperhatikan Formasi Pengawas Sekolah</a:t>
            </a:r>
          </a:p>
          <a:p>
            <a:pPr>
              <a:spcBef>
                <a:spcPts val="600"/>
              </a:spcBef>
            </a:pPr>
            <a:endParaRPr lang="id-ID" sz="2400" dirty="0">
              <a:solidFill>
                <a:srgbClr val="002060"/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215921" y="116632"/>
            <a:ext cx="8195828" cy="503237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Pasal</a:t>
            </a:r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 31</a:t>
            </a:r>
            <a:endParaRPr lang="en-US" sz="32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52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8713788" cy="6022975"/>
          </a:xfrm>
        </p:spPr>
        <p:txBody>
          <a:bodyPr>
            <a:noAutofit/>
          </a:bodyPr>
          <a:lstStyle/>
          <a:p>
            <a:pPr marL="522288" indent="-385763">
              <a:lnSpc>
                <a:spcPct val="120000"/>
              </a:lnSpc>
              <a:spcBef>
                <a:spcPts val="600"/>
              </a:spcBef>
              <a:buClr>
                <a:srgbClr val="002060"/>
              </a:buClr>
              <a:buSzPct val="75000"/>
              <a:buFont typeface="+mj-lt"/>
              <a:buAutoNum type="alphaLcPeriod" startAt="4"/>
            </a:pPr>
            <a:r>
              <a:rPr lang="id-ID" sz="2400" dirty="0" smtClean="0">
                <a:solidFill>
                  <a:srgbClr val="002060"/>
                </a:solidFill>
              </a:rPr>
              <a:t>memiliki </a:t>
            </a:r>
            <a:r>
              <a:rPr lang="id-ID" sz="2400" dirty="0">
                <a:solidFill>
                  <a:srgbClr val="002060"/>
                </a:solidFill>
              </a:rPr>
              <a:t>pangkat paling rendah Penata, golongan ruang III/c; </a:t>
            </a:r>
          </a:p>
          <a:p>
            <a:pPr marL="522288" indent="-385763">
              <a:lnSpc>
                <a:spcPct val="120000"/>
              </a:lnSpc>
              <a:spcBef>
                <a:spcPts val="600"/>
              </a:spcBef>
              <a:buClr>
                <a:srgbClr val="002060"/>
              </a:buClr>
              <a:buSzPct val="75000"/>
              <a:buFont typeface="+mj-lt"/>
              <a:buAutoNum type="alphaLcPeriod" startAt="4"/>
            </a:pPr>
            <a:r>
              <a:rPr lang="it-IT" sz="2400" dirty="0">
                <a:solidFill>
                  <a:srgbClr val="FF0000"/>
                </a:solidFill>
              </a:rPr>
              <a:t>usia paling tinggi 55 (lima puluh lima) tahun</a:t>
            </a:r>
            <a:r>
              <a:rPr lang="it-IT" sz="2400" dirty="0">
                <a:solidFill>
                  <a:srgbClr val="002060"/>
                </a:solidFill>
              </a:rPr>
              <a:t>; </a:t>
            </a:r>
            <a:endParaRPr lang="id-ID" sz="2400" dirty="0">
              <a:solidFill>
                <a:srgbClr val="002060"/>
              </a:solidFill>
            </a:endParaRPr>
          </a:p>
          <a:p>
            <a:pPr marL="522288" indent="-385763">
              <a:lnSpc>
                <a:spcPct val="120000"/>
              </a:lnSpc>
              <a:spcBef>
                <a:spcPts val="600"/>
              </a:spcBef>
              <a:buClr>
                <a:srgbClr val="002060"/>
              </a:buClr>
              <a:buSzPct val="75000"/>
              <a:buFont typeface="+mj-lt"/>
              <a:buAutoNum type="alphaLcPeriod" startAt="4"/>
            </a:pPr>
            <a:r>
              <a:rPr lang="fi-FI" sz="2400" dirty="0">
                <a:solidFill>
                  <a:srgbClr val="002060"/>
                </a:solidFill>
              </a:rPr>
              <a:t>lulus seleksi calon Pengawas Sekolah; </a:t>
            </a:r>
            <a:endParaRPr lang="id-ID" sz="2400" dirty="0">
              <a:solidFill>
                <a:srgbClr val="002060"/>
              </a:solidFill>
            </a:endParaRPr>
          </a:p>
          <a:p>
            <a:pPr marL="522288" indent="-385763">
              <a:lnSpc>
                <a:spcPct val="120000"/>
              </a:lnSpc>
              <a:spcBef>
                <a:spcPts val="600"/>
              </a:spcBef>
              <a:buClr>
                <a:srgbClr val="002060"/>
              </a:buClr>
              <a:buSzPct val="75000"/>
              <a:buFont typeface="+mj-lt"/>
              <a:buAutoNum type="alphaLcPeriod" startAt="4"/>
            </a:pPr>
            <a:r>
              <a:rPr lang="fi-FI" sz="2400" dirty="0">
                <a:solidFill>
                  <a:srgbClr val="002060"/>
                </a:solidFill>
              </a:rPr>
              <a:t>telah mengikuti </a:t>
            </a:r>
            <a:r>
              <a:rPr lang="id-ID" sz="2400" dirty="0">
                <a:solidFill>
                  <a:srgbClr val="002060"/>
                </a:solidFill>
              </a:rPr>
              <a:t>diklat </a:t>
            </a:r>
            <a:r>
              <a:rPr lang="fi-FI" sz="2400" dirty="0">
                <a:solidFill>
                  <a:srgbClr val="002060"/>
                </a:solidFill>
              </a:rPr>
              <a:t>pelatihan fungsional calon Pengawas Sekolah dan memperoleh </a:t>
            </a:r>
            <a:r>
              <a:rPr lang="fi-FI" sz="2400" dirty="0" smtClean="0">
                <a:solidFill>
                  <a:srgbClr val="002060"/>
                </a:solidFill>
              </a:rPr>
              <a:t>STTPP (</a:t>
            </a:r>
            <a:r>
              <a:rPr lang="id-ID" sz="2400" dirty="0" smtClean="0">
                <a:solidFill>
                  <a:srgbClr val="002060"/>
                </a:solidFill>
                <a:sym typeface="Wingdings" pitchFamily="2" charset="2"/>
              </a:rPr>
              <a:t>berlaku </a:t>
            </a:r>
            <a:r>
              <a:rPr lang="id-ID" sz="2400" dirty="0">
                <a:solidFill>
                  <a:srgbClr val="002060"/>
                </a:solidFill>
                <a:sym typeface="Wingdings" pitchFamily="2" charset="2"/>
              </a:rPr>
              <a:t>efektif 1 Januari 2013 (Pasal 47 Juklak) </a:t>
            </a:r>
            <a:r>
              <a:rPr lang="en-US" sz="2400" dirty="0" smtClean="0">
                <a:solidFill>
                  <a:srgbClr val="002060"/>
                </a:solidFill>
                <a:sym typeface="Wingdings" pitchFamily="2" charset="2"/>
              </a:rPr>
              <a:t>; dan</a:t>
            </a:r>
            <a:endParaRPr lang="id-ID" sz="2400" dirty="0">
              <a:solidFill>
                <a:srgbClr val="002060"/>
              </a:solidFill>
            </a:endParaRPr>
          </a:p>
          <a:p>
            <a:pPr marL="522288" indent="-385763">
              <a:lnSpc>
                <a:spcPct val="120000"/>
              </a:lnSpc>
              <a:spcBef>
                <a:spcPts val="600"/>
              </a:spcBef>
              <a:buClr>
                <a:srgbClr val="002060"/>
              </a:buClr>
              <a:buSzPct val="75000"/>
              <a:buFont typeface="+mj-lt"/>
              <a:buAutoNum type="alphaLcPeriod" startAt="4"/>
            </a:pPr>
            <a:r>
              <a:rPr lang="fi-FI" sz="2400" dirty="0">
                <a:solidFill>
                  <a:srgbClr val="002060"/>
                </a:solidFill>
              </a:rPr>
              <a:t>setiap unsur </a:t>
            </a:r>
            <a:r>
              <a:rPr lang="id-ID" sz="2400" dirty="0">
                <a:solidFill>
                  <a:srgbClr val="002060"/>
                </a:solidFill>
              </a:rPr>
              <a:t>DP3 </a:t>
            </a:r>
            <a:r>
              <a:rPr lang="fi-FI" sz="2400" dirty="0">
                <a:solidFill>
                  <a:srgbClr val="002060"/>
                </a:solidFill>
              </a:rPr>
              <a:t>paling rendah bernilai baik dalam 2 (dua) tahun </a:t>
            </a:r>
            <a:r>
              <a:rPr lang="fi-FI" sz="2400" dirty="0" smtClean="0">
                <a:solidFill>
                  <a:srgbClr val="002060"/>
                </a:solidFill>
              </a:rPr>
              <a:t>terakhir. </a:t>
            </a:r>
            <a:endParaRPr lang="id-ID" sz="2400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id-ID" dirty="0">
              <a:solidFill>
                <a:srgbClr val="002060"/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89147" y="188640"/>
            <a:ext cx="8195828" cy="503237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Lanjutan</a:t>
            </a:r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…</a:t>
            </a:r>
            <a:endParaRPr lang="en-US" sz="32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7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55596"/>
              </p:ext>
            </p:extLst>
          </p:nvPr>
        </p:nvGraphicFramePr>
        <p:xfrm>
          <a:off x="510409" y="791477"/>
          <a:ext cx="8094038" cy="5134634"/>
        </p:xfrm>
        <a:graphic>
          <a:graphicData uri="http://schemas.openxmlformats.org/drawingml/2006/table">
            <a:tbl>
              <a:tblPr/>
              <a:tblGrid>
                <a:gridCol w="1613319"/>
                <a:gridCol w="3561170"/>
                <a:gridCol w="2919549"/>
              </a:tblGrid>
              <a:tr h="550835">
                <a:tc>
                  <a:txBody>
                    <a:bodyPr/>
                    <a:lstStyle/>
                    <a:p>
                      <a:pPr marL="0" marR="0" lvl="0" indent="365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JENJANG JABATAN</a:t>
                      </a:r>
                    </a:p>
                  </a:txBody>
                  <a:tcPr marL="68580" marR="68580" marT="34290" marB="3429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PEMBEBASAN SEMENTARA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PEMBERHENTIAN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81961"/>
                      </a:srgbClr>
                    </a:solidFill>
                  </a:tcPr>
                </a:tc>
              </a:tr>
              <a:tr h="871732">
                <a:tc>
                  <a:txBody>
                    <a:bodyPr/>
                    <a:lstStyle/>
                    <a:p>
                      <a:pPr marL="57150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MUDA, MADYA,  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UTAMA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IV/d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tahun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tidak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dapat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mengumpulkan angka kredit yang ditentukan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 tahun tidak dapat mengumpulkan angka kredit yang ditentukan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81961"/>
                      </a:srgbClr>
                    </a:solidFill>
                  </a:tcPr>
                </a:tc>
              </a:tr>
              <a:tr h="854790">
                <a:tc>
                  <a:txBody>
                    <a:bodyPr/>
                    <a:lstStyle/>
                    <a:p>
                      <a:pPr marL="0" marR="0" lvl="0" indent="365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UTAMA, IV/e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Setiap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ta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hun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tidak dapat mengumpulkan 25 AK dari kegiatan tugas pokok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365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Tahun berikutnya angka kredit belum terpenuhi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81961"/>
                      </a:srgbClr>
                    </a:solidFill>
                  </a:tcPr>
                </a:tc>
              </a:tr>
              <a:tr h="1117802">
                <a:tc>
                  <a:txBody>
                    <a:bodyPr/>
                    <a:lstStyle/>
                    <a:p>
                      <a:pPr marL="57150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bawah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S1/</a:t>
                      </a:r>
                      <a:r>
                        <a:rPr kumimoji="0" lang="id-ID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D-IV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golongan III/d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65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Setiap tahun tidak dapat mengumpulkan 15 AK dari kegiatan tugas pokok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29434">
                <a:tc>
                  <a:txBody>
                    <a:bodyPr/>
                    <a:lstStyle/>
                    <a:p>
                      <a:pPr marL="0" marR="0" lvl="0" indent="365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79412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+mj-lt"/>
                        <a:buAutoNum type="arabicPeriod"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79412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+mj-lt"/>
                        <a:buAutoNum type="arabicPeriod"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Dijatuhi hukuman disiplin penurunan pangkat</a:t>
                      </a:r>
                    </a:p>
                    <a:p>
                      <a:pPr marL="379412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+mj-lt"/>
                        <a:buAutoNum type="arabicPeriod"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Diberhentikan sementara sebagai PNS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ijatuhi hukuman disiplin tingkat berat kecuali penurunan pangkat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81961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8640" name="Slide Number Placeholder 3"/>
          <p:cNvSpPr txBox="1">
            <a:spLocks noGrp="1"/>
          </p:cNvSpPr>
          <p:nvPr/>
        </p:nvSpPr>
        <p:spPr bwMode="auto">
          <a:xfrm>
            <a:off x="7658101" y="5772150"/>
            <a:ext cx="327422" cy="205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D8A0F503-E898-40BA-958A-6878149147CF}" type="slidenum">
              <a:rPr lang="en-US" sz="900">
                <a:solidFill>
                  <a:srgbClr val="FFFF00"/>
                </a:solidFill>
              </a:rPr>
              <a:pPr algn="r" eaLnBrk="1" hangingPunct="1"/>
              <a:t>17</a:t>
            </a:fld>
            <a:endParaRPr lang="en-US" sz="900">
              <a:solidFill>
                <a:srgbClr val="FFFF00"/>
              </a:solidFill>
            </a:endParaRPr>
          </a:p>
        </p:txBody>
      </p:sp>
      <p:sp>
        <p:nvSpPr>
          <p:cNvPr id="2" name="Flowchart: Sequential Access Storage 1"/>
          <p:cNvSpPr/>
          <p:nvPr/>
        </p:nvSpPr>
        <p:spPr>
          <a:xfrm>
            <a:off x="8144961" y="6165304"/>
            <a:ext cx="459486" cy="459486"/>
          </a:xfrm>
          <a:prstGeom prst="flowChartMagneticTape">
            <a:avLst/>
          </a:prstGeom>
          <a:solidFill>
            <a:srgbClr val="66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3" action="ppaction://hlinkfile"/>
              </a:rPr>
              <a:t>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0410" y="260648"/>
            <a:ext cx="8094038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PASAL 34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7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351838" cy="2232025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400" dirty="0" smtClean="0"/>
              <a:t>(</a:t>
            </a:r>
            <a:r>
              <a:rPr lang="en-US" sz="2400" dirty="0"/>
              <a:t>1) </a:t>
            </a:r>
            <a:r>
              <a:rPr lang="en-US" sz="2400" dirty="0" err="1"/>
              <a:t>Pengawas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 </a:t>
            </a:r>
            <a:r>
              <a:rPr lang="en-US" sz="2400" dirty="0" err="1"/>
              <a:t>Muda</a:t>
            </a:r>
            <a:r>
              <a:rPr lang="en-US" sz="2400" dirty="0"/>
              <a:t>, </a:t>
            </a:r>
            <a:r>
              <a:rPr lang="en-US" sz="2400" dirty="0" err="1"/>
              <a:t>pangkat</a:t>
            </a:r>
            <a:r>
              <a:rPr lang="en-US" sz="2400" dirty="0"/>
              <a:t> </a:t>
            </a:r>
            <a:r>
              <a:rPr lang="en-US" sz="2400" dirty="0" err="1"/>
              <a:t>Penata</a:t>
            </a:r>
            <a:r>
              <a:rPr lang="en-US" sz="2400" dirty="0"/>
              <a:t>, </a:t>
            </a:r>
            <a:r>
              <a:rPr lang="en-US" sz="2400" dirty="0" err="1"/>
              <a:t>golongan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III/c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Pengawas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, </a:t>
            </a:r>
            <a:r>
              <a:rPr lang="en-US" sz="2400" dirty="0" err="1"/>
              <a:t>pangkat</a:t>
            </a:r>
            <a:r>
              <a:rPr lang="en-US" sz="2400" dirty="0"/>
              <a:t> Pembina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Madya</a:t>
            </a:r>
            <a:r>
              <a:rPr lang="en-US" sz="2400" dirty="0"/>
              <a:t>, </a:t>
            </a:r>
            <a:r>
              <a:rPr lang="en-US" sz="2400" dirty="0" err="1"/>
              <a:t>golongan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IV/d </a:t>
            </a:r>
            <a:r>
              <a:rPr lang="en-US" sz="2400" dirty="0" err="1">
                <a:solidFill>
                  <a:srgbClr val="FF0000"/>
                </a:solidFill>
              </a:rPr>
              <a:t>dibebaskan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sementara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jabatannya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5 (lima)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menduduki</a:t>
            </a:r>
            <a:r>
              <a:rPr lang="en-US" sz="2400" dirty="0"/>
              <a:t> </a:t>
            </a:r>
            <a:r>
              <a:rPr lang="en-US" sz="2400" dirty="0" err="1"/>
              <a:t>jenjang</a:t>
            </a:r>
            <a:r>
              <a:rPr lang="en-US" sz="2400" dirty="0"/>
              <a:t> </a:t>
            </a:r>
            <a:r>
              <a:rPr lang="en-US" sz="2400" dirty="0" err="1"/>
              <a:t>jabatan</a:t>
            </a:r>
            <a:r>
              <a:rPr lang="en-US" sz="2400" dirty="0"/>
              <a:t>/</a:t>
            </a:r>
            <a:r>
              <a:rPr lang="en-US" sz="2400" dirty="0" err="1"/>
              <a:t>pangkat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mengumpulkan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kredit</a:t>
            </a:r>
            <a:r>
              <a:rPr lang="en-US" sz="2400" dirty="0"/>
              <a:t> yang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</a:t>
            </a:r>
            <a:r>
              <a:rPr lang="en-US" sz="2400" dirty="0" err="1"/>
              <a:t>pangkat</a:t>
            </a:r>
            <a:r>
              <a:rPr lang="en-US" sz="2400" dirty="0"/>
              <a:t> </a:t>
            </a:r>
            <a:r>
              <a:rPr lang="en-US" sz="2400" dirty="0" err="1"/>
              <a:t>setingkat</a:t>
            </a:r>
            <a:r>
              <a:rPr lang="en-US" sz="2400" dirty="0"/>
              <a:t> lebih </a:t>
            </a:r>
            <a:r>
              <a:rPr lang="en-US" sz="2400" dirty="0" err="1"/>
              <a:t>tinggi</a:t>
            </a:r>
            <a:r>
              <a:rPr lang="en-US" sz="2400" dirty="0"/>
              <a:t>. </a:t>
            </a:r>
          </a:p>
          <a:p>
            <a:pPr marL="457200" indent="-457200">
              <a:buNone/>
            </a:pPr>
            <a:r>
              <a:rPr lang="en-US" sz="2400" dirty="0"/>
              <a:t>(2) </a:t>
            </a:r>
            <a:r>
              <a:rPr lang="en-US" sz="2400" dirty="0" err="1"/>
              <a:t>Pengawas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, </a:t>
            </a:r>
            <a:r>
              <a:rPr lang="en-US" sz="2400" dirty="0" err="1"/>
              <a:t>pangkat</a:t>
            </a:r>
            <a:r>
              <a:rPr lang="en-US" sz="2400" dirty="0"/>
              <a:t> Pembina </a:t>
            </a:r>
            <a:r>
              <a:rPr lang="en-US" sz="2400" dirty="0" err="1"/>
              <a:t>Utama</a:t>
            </a:r>
            <a:r>
              <a:rPr lang="en-US" sz="2400" dirty="0"/>
              <a:t>, </a:t>
            </a:r>
            <a:r>
              <a:rPr lang="en-US" sz="2400" dirty="0" err="1"/>
              <a:t>golongan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IV/e, </a:t>
            </a:r>
            <a:r>
              <a:rPr lang="en-US" sz="2400" dirty="0" err="1"/>
              <a:t>dibebaskan</a:t>
            </a:r>
            <a:r>
              <a:rPr lang="en-US" sz="2400" dirty="0"/>
              <a:t> </a:t>
            </a:r>
            <a:r>
              <a:rPr lang="en-US" sz="2400" dirty="0" err="1"/>
              <a:t>sementara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jabatannya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menduduki</a:t>
            </a:r>
            <a:r>
              <a:rPr lang="en-US" sz="2400" dirty="0"/>
              <a:t> </a:t>
            </a:r>
            <a:r>
              <a:rPr lang="en-US" sz="2400" dirty="0" err="1"/>
              <a:t>jabatan</a:t>
            </a:r>
            <a:r>
              <a:rPr lang="en-US" sz="2400" dirty="0"/>
              <a:t>/</a:t>
            </a:r>
            <a:r>
              <a:rPr lang="en-US" sz="2400" dirty="0" err="1"/>
              <a:t>pangkatnya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mengumpulkan</a:t>
            </a:r>
            <a:r>
              <a:rPr lang="en-US" sz="2400" dirty="0"/>
              <a:t> paling </a:t>
            </a:r>
            <a:r>
              <a:rPr lang="en-US" sz="2400" dirty="0" err="1"/>
              <a:t>kurang</a:t>
            </a:r>
            <a:r>
              <a:rPr lang="en-US" sz="2400" dirty="0"/>
              <a:t> 25 (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puluh</a:t>
            </a:r>
            <a:r>
              <a:rPr lang="en-US" sz="2400" dirty="0"/>
              <a:t> lima)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kredit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. </a:t>
            </a: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89146" y="260648"/>
            <a:ext cx="8195828" cy="503237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Pasal</a:t>
            </a:r>
            <a:r>
              <a:rPr lang="en-US" sz="3200" dirty="0" smtClean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 34</a:t>
            </a:r>
            <a:endParaRPr lang="en-US" sz="32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53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0096" y="751701"/>
            <a:ext cx="8194675" cy="15114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/>
              <a:t>Pejabat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berwenang</a:t>
            </a:r>
            <a:r>
              <a:rPr lang="en-US" sz="2400" dirty="0"/>
              <a:t> </a:t>
            </a:r>
            <a:r>
              <a:rPr lang="en-US" sz="2400" dirty="0" err="1"/>
              <a:t>membebaskan</a:t>
            </a:r>
            <a:r>
              <a:rPr lang="en-US" sz="2400" dirty="0"/>
              <a:t> </a:t>
            </a:r>
            <a:r>
              <a:rPr lang="en-US" sz="2400" dirty="0" err="1"/>
              <a:t>sementara</a:t>
            </a:r>
            <a:r>
              <a:rPr lang="en-US" sz="2400" dirty="0"/>
              <a:t>, </a:t>
            </a:r>
            <a:r>
              <a:rPr lang="en-US" sz="2400" dirty="0" err="1"/>
              <a:t>mengangkat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memberhentikan</a:t>
            </a:r>
            <a:r>
              <a:rPr lang="en-US" sz="2400" dirty="0"/>
              <a:t> PNS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jabatan</a:t>
            </a:r>
            <a:r>
              <a:rPr lang="en-US" sz="2400" dirty="0"/>
              <a:t> </a:t>
            </a:r>
            <a:r>
              <a:rPr lang="en-US" sz="2400" dirty="0" err="1"/>
              <a:t>fungsional</a:t>
            </a:r>
            <a:r>
              <a:rPr lang="en-US" sz="2400" dirty="0"/>
              <a:t> </a:t>
            </a:r>
            <a:r>
              <a:rPr lang="en-US" sz="2400" dirty="0" err="1"/>
              <a:t>Pengawas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pejabat</a:t>
            </a:r>
            <a:r>
              <a:rPr lang="en-US" sz="2400" dirty="0"/>
              <a:t> yang </a:t>
            </a:r>
            <a:r>
              <a:rPr lang="en-US" sz="2400" dirty="0" err="1"/>
              <a:t>berwenang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perundang-undangan</a:t>
            </a:r>
            <a:r>
              <a:rPr lang="en-US" sz="2400" dirty="0"/>
              <a:t>. </a:t>
            </a:r>
            <a:endParaRPr lang="id-ID" sz="2400" dirty="0">
              <a:solidFill>
                <a:srgbClr val="002060"/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89146" y="260648"/>
            <a:ext cx="8195828" cy="503237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rgbClr val="002060"/>
                </a:solidFill>
                <a:latin typeface="+mn-lt"/>
                <a:ea typeface="BatangChe" panose="02030609000101010101" pitchFamily="49" charset="-127"/>
                <a:cs typeface="+mn-cs"/>
              </a:rPr>
              <a:t>Pasal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ea typeface="BatangChe" panose="02030609000101010101" pitchFamily="49" charset="-127"/>
                <a:cs typeface="+mn-cs"/>
              </a:rPr>
              <a:t> 33</a:t>
            </a:r>
            <a:endParaRPr lang="en-US" sz="2400" dirty="0">
              <a:solidFill>
                <a:srgbClr val="002060"/>
              </a:solidFill>
              <a:latin typeface="+mn-lt"/>
              <a:ea typeface="BatangChe" panose="02030609000101010101" pitchFamily="49" charset="-127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9225" y="3068960"/>
            <a:ext cx="8316416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P</a:t>
            </a:r>
            <a:r>
              <a:rPr lang="id-ID" sz="2400" dirty="0">
                <a:solidFill>
                  <a:schemeClr val="tx1"/>
                </a:solidFill>
              </a:rPr>
              <a:t>P</a:t>
            </a:r>
            <a:r>
              <a:rPr lang="id-ID" sz="2400" dirty="0" smtClean="0">
                <a:solidFill>
                  <a:schemeClr val="tx1"/>
                </a:solidFill>
              </a:rPr>
              <a:t>asal 34 ayat (7)</a:t>
            </a:r>
          </a:p>
          <a:p>
            <a:r>
              <a:rPr lang="id-ID" sz="2400" dirty="0" smtClean="0">
                <a:solidFill>
                  <a:schemeClr val="tx1"/>
                </a:solidFill>
              </a:rPr>
              <a:t>Pengawas sekolah yang dibebaskan sementara  sebagaimana dimaksud pada ayat (1), ayat (2), ayat (3), ayat (4), dan ayat (7) </a:t>
            </a:r>
            <a:r>
              <a:rPr lang="id-ID" sz="2400" dirty="0">
                <a:solidFill>
                  <a:schemeClr val="tx1"/>
                </a:solidFill>
              </a:rPr>
              <a:t>d</a:t>
            </a:r>
            <a:r>
              <a:rPr lang="id-ID" sz="2400" dirty="0" smtClean="0">
                <a:solidFill>
                  <a:schemeClr val="tx1"/>
                </a:solidFill>
              </a:rPr>
              <a:t>alam menjalani hukuman </a:t>
            </a:r>
            <a:r>
              <a:rPr lang="id-ID" sz="2400" dirty="0" smtClean="0">
                <a:solidFill>
                  <a:schemeClr val="accent1">
                    <a:lumMod val="75000"/>
                  </a:schemeClr>
                </a:solidFill>
              </a:rPr>
              <a:t>tetap melaksanakan tugas pokok dan dinilai serta ditetapkan angka kreditnya</a:t>
            </a:r>
            <a:r>
              <a:rPr lang="id-ID" sz="2400" dirty="0" smtClean="0">
                <a:solidFill>
                  <a:schemeClr val="tx1"/>
                </a:solidFill>
              </a:rPr>
              <a:t>. </a:t>
            </a:r>
          </a:p>
          <a:p>
            <a:endParaRPr lang="id-ID" sz="2400" dirty="0" smtClean="0">
              <a:solidFill>
                <a:schemeClr val="tx1"/>
              </a:solidFill>
            </a:endParaRPr>
          </a:p>
          <a:p>
            <a:pPr algn="ctr"/>
            <a:r>
              <a:rPr lang="id-ID" sz="2400" dirty="0" smtClean="0">
                <a:solidFill>
                  <a:schemeClr val="tx1"/>
                </a:solidFill>
              </a:rPr>
              <a:t>Pasal 36 (1) </a:t>
            </a:r>
            <a:endParaRPr lang="id-ID" sz="2400" dirty="0">
              <a:solidFill>
                <a:schemeClr val="tx1"/>
              </a:solidFill>
            </a:endParaRPr>
          </a:p>
          <a:p>
            <a:r>
              <a:rPr lang="id-ID" sz="2400" dirty="0" smtClean="0">
                <a:solidFill>
                  <a:schemeClr val="tx1"/>
                </a:solidFill>
              </a:rPr>
              <a:t>Pengawas sekolah diangkat kembali dalam jabatan pengawas sekolah apabila telah mengumpulkan angka kredit yang ditentukan.</a:t>
            </a:r>
            <a:endParaRPr lang="id-ID" sz="2400" dirty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5" y="1075819"/>
            <a:ext cx="6642739" cy="693658"/>
          </a:xfrm>
          <a:prstGeom prst="rect">
            <a:avLst/>
          </a:prstGeom>
          <a:noFill/>
        </p:spPr>
        <p:txBody>
          <a:bodyPr wrap="square" lIns="77349" tIns="38675" rIns="77349" bIns="38675" rtlCol="0">
            <a:spAutoFit/>
          </a:bodyPr>
          <a:lstStyle>
            <a:defPPr>
              <a:defRPr lang="id-ID"/>
            </a:defPPr>
            <a:lvl1pPr>
              <a:defRPr sz="4100" b="1">
                <a:solidFill>
                  <a:srgbClr val="3382CE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sz="2000" dirty="0" err="1">
                <a:solidFill>
                  <a:srgbClr val="000000"/>
                </a:solidFill>
              </a:rPr>
              <a:t>Kebijakan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Umum</a:t>
            </a:r>
            <a:r>
              <a:rPr lang="en-US" sz="2000" dirty="0">
                <a:solidFill>
                  <a:srgbClr val="000000"/>
                </a:solidFill>
              </a:rPr>
              <a:t> Pembangunan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 err="1">
                <a:solidFill>
                  <a:srgbClr val="000000"/>
                </a:solidFill>
              </a:rPr>
              <a:t>Pendidikan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Kebudayaan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Tahun</a:t>
            </a:r>
            <a:r>
              <a:rPr lang="en-US" sz="2000" dirty="0">
                <a:solidFill>
                  <a:srgbClr val="000000"/>
                </a:solidFill>
              </a:rPr>
              <a:t> 2015-2019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56176" y="1461702"/>
            <a:ext cx="1391489" cy="267675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CAPAIAN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56176" y="1820917"/>
            <a:ext cx="1391489" cy="267675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TANTANGAN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6176" y="2195913"/>
            <a:ext cx="1391489" cy="267675"/>
          </a:xfrm>
          <a:prstGeom prst="rect">
            <a:avLst/>
          </a:prstGeom>
          <a:solidFill>
            <a:srgbClr val="FFC000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ARAH KEBIJAKAN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56176" y="3014774"/>
            <a:ext cx="1391489" cy="349341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TARGET &amp; PROGRAM PRIORITAS 2016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56176" y="3449358"/>
            <a:ext cx="1391489" cy="267675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RAPBN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1504" y="2483944"/>
            <a:ext cx="11480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Kebijakan</a:t>
            </a:r>
            <a:r>
              <a:rPr lang="en-US" sz="9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Umum</a:t>
            </a:r>
            <a:endParaRPr lang="en-US" sz="9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1504" y="2712049"/>
            <a:ext cx="9733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Visi</a:t>
            </a:r>
            <a:r>
              <a:rPr lang="en-US" sz="9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Kebijakan</a:t>
            </a:r>
            <a:endParaRPr lang="en-US" sz="9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8" name="Triangle 47"/>
          <p:cNvSpPr>
            <a:spLocks noChangeAspect="1"/>
          </p:cNvSpPr>
          <p:nvPr/>
        </p:nvSpPr>
        <p:spPr>
          <a:xfrm rot="5400000">
            <a:off x="201573" y="2552803"/>
            <a:ext cx="108012" cy="93114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07704" y="2227863"/>
            <a:ext cx="7080954" cy="392983"/>
          </a:xfrm>
          <a:prstGeom prst="rect">
            <a:avLst/>
          </a:prstGeom>
          <a:noFill/>
        </p:spPr>
        <p:txBody>
          <a:bodyPr wrap="none" lIns="84380" tIns="42191" rIns="84380" bIns="42191" rtlCol="0">
            <a:spAutoFit/>
          </a:bodyPr>
          <a:lstStyle/>
          <a:p>
            <a:pPr defTabSz="843568"/>
            <a:r>
              <a:rPr lang="id-ID" sz="2000" b="1" dirty="0">
                <a:latin typeface="Century Gothic" pitchFamily="34" charset="0"/>
              </a:rPr>
              <a:t>Nawacita yang telah tertuang dalam RPJMN 2015-2019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07704" y="2827252"/>
            <a:ext cx="6840760" cy="2901362"/>
          </a:xfrm>
          <a:prstGeom prst="rect">
            <a:avLst/>
          </a:prstGeom>
        </p:spPr>
        <p:txBody>
          <a:bodyPr wrap="square" lIns="84380" tIns="42191" rIns="84380" bIns="42191">
            <a:spAutoFit/>
          </a:bodyPr>
          <a:lstStyle/>
          <a:p>
            <a:pPr marL="222250" indent="-222250" defTabSz="843568">
              <a:spcAft>
                <a:spcPts val="600"/>
              </a:spcAft>
              <a:buFont typeface="Wingdings" charset="2"/>
              <a:buChar char="§"/>
            </a:pPr>
            <a:r>
              <a:rPr lang="id-ID" sz="2400" noProof="1">
                <a:latin typeface="Century Gothic" pitchFamily="34" charset="0"/>
                <a:cs typeface="Century Gothic"/>
              </a:rPr>
              <a:t>Meningkatkan </a:t>
            </a:r>
            <a:r>
              <a:rPr lang="id-ID" sz="2400" b="1" noProof="1">
                <a:latin typeface="Century Gothic" pitchFamily="34" charset="0"/>
                <a:cs typeface="Century Gothic"/>
              </a:rPr>
              <a:t>kualitas hidup </a:t>
            </a:r>
            <a:r>
              <a:rPr lang="id-ID" sz="2400" noProof="1">
                <a:latin typeface="Century Gothic" pitchFamily="34" charset="0"/>
                <a:cs typeface="Century Gothic"/>
              </a:rPr>
              <a:t>manusia Indonesia.</a:t>
            </a:r>
          </a:p>
          <a:p>
            <a:pPr marL="222250" indent="-222250" defTabSz="843568">
              <a:spcAft>
                <a:spcPts val="600"/>
              </a:spcAft>
              <a:buFont typeface="Wingdings" charset="2"/>
              <a:buChar char="§"/>
            </a:pPr>
            <a:r>
              <a:rPr lang="id-ID" sz="2400" noProof="1">
                <a:latin typeface="Century Gothic" pitchFamily="34" charset="0"/>
                <a:cs typeface="Century Gothic"/>
              </a:rPr>
              <a:t>Melakukan revolusi </a:t>
            </a:r>
            <a:r>
              <a:rPr lang="id-ID" sz="2400" b="1" noProof="1">
                <a:latin typeface="Century Gothic" pitchFamily="34" charset="0"/>
                <a:cs typeface="Century Gothic"/>
              </a:rPr>
              <a:t>karakter bangsa.</a:t>
            </a:r>
            <a:endParaRPr lang="id-ID" sz="2400" noProof="1">
              <a:latin typeface="Century Gothic" pitchFamily="34" charset="0"/>
              <a:cs typeface="Century Gothic"/>
            </a:endParaRPr>
          </a:p>
          <a:p>
            <a:pPr marL="222250" indent="-222250" defTabSz="843568">
              <a:spcAft>
                <a:spcPts val="600"/>
              </a:spcAft>
              <a:buFont typeface="Wingdings" charset="2"/>
              <a:buChar char="§"/>
            </a:pPr>
            <a:r>
              <a:rPr lang="id-ID" sz="2400" noProof="1">
                <a:latin typeface="Century Gothic" pitchFamily="34" charset="0"/>
                <a:cs typeface="Century Gothic"/>
              </a:rPr>
              <a:t>Meningkatkan </a:t>
            </a:r>
            <a:r>
              <a:rPr lang="id-ID" sz="2400" b="1" noProof="1">
                <a:latin typeface="Century Gothic" pitchFamily="34" charset="0"/>
                <a:cs typeface="Century Gothic"/>
              </a:rPr>
              <a:t>produktivitas</a:t>
            </a:r>
            <a:r>
              <a:rPr lang="id-ID" sz="2400" noProof="1">
                <a:latin typeface="Century Gothic" pitchFamily="34" charset="0"/>
                <a:cs typeface="Century Gothic"/>
              </a:rPr>
              <a:t> rakyat dan </a:t>
            </a:r>
            <a:r>
              <a:rPr lang="id-ID" sz="2400" b="1" noProof="1">
                <a:latin typeface="Century Gothic" pitchFamily="34" charset="0"/>
                <a:cs typeface="Century Gothic"/>
              </a:rPr>
              <a:t>daya saing </a:t>
            </a:r>
            <a:r>
              <a:rPr lang="id-ID" sz="2400" noProof="1">
                <a:latin typeface="Century Gothic" pitchFamily="34" charset="0"/>
                <a:cs typeface="Century Gothic"/>
              </a:rPr>
              <a:t>di pasar internasional.</a:t>
            </a:r>
          </a:p>
          <a:p>
            <a:pPr marL="222250" indent="-222250" defTabSz="843568">
              <a:spcAft>
                <a:spcPts val="600"/>
              </a:spcAft>
              <a:buFont typeface="Wingdings" charset="2"/>
              <a:buChar char="§"/>
            </a:pPr>
            <a:r>
              <a:rPr lang="id-ID" sz="2400" noProof="1">
                <a:latin typeface="Century Gothic" pitchFamily="34" charset="0"/>
                <a:cs typeface="Century Gothic"/>
              </a:rPr>
              <a:t>Memperteguh </a:t>
            </a:r>
            <a:r>
              <a:rPr lang="id-ID" sz="2400" b="1" noProof="1">
                <a:latin typeface="Century Gothic" pitchFamily="34" charset="0"/>
                <a:cs typeface="Century Gothic"/>
              </a:rPr>
              <a:t>kebhinekaan</a:t>
            </a:r>
            <a:r>
              <a:rPr lang="id-ID" sz="2400" noProof="1">
                <a:latin typeface="Century Gothic" pitchFamily="34" charset="0"/>
                <a:cs typeface="Century Gothic"/>
              </a:rPr>
              <a:t> dan memperkuat </a:t>
            </a:r>
            <a:r>
              <a:rPr lang="id-ID" sz="2400" b="1" noProof="1">
                <a:latin typeface="Century Gothic" pitchFamily="34" charset="0"/>
                <a:cs typeface="Century Gothic"/>
              </a:rPr>
              <a:t>restorasi sosial </a:t>
            </a:r>
            <a:r>
              <a:rPr lang="id-ID" sz="2400" noProof="1">
                <a:latin typeface="Century Gothic" pitchFamily="34" charset="0"/>
                <a:cs typeface="Century Gothic"/>
              </a:rPr>
              <a:t>Indonesia.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979712" y="2657395"/>
            <a:ext cx="5595098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5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477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  <a:latin typeface="Berlin Sans FB" panose="020E0602020502020306" pitchFamily="34" charset="0"/>
                <a:ea typeface="BatangChe" panose="02030609000101010101" pitchFamily="49" charset="-127"/>
                <a:cs typeface="+mn-cs"/>
              </a:rPr>
              <a:t>PERMASALAHAN SAAT INI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412875"/>
            <a:ext cx="8496300" cy="482441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002060"/>
              </a:buClr>
              <a:buAutoNum type="arabicPeriod"/>
            </a:pPr>
            <a:r>
              <a:rPr lang="en-US" sz="2800" dirty="0" smtClean="0">
                <a:solidFill>
                  <a:srgbClr val="002060"/>
                </a:solidFill>
              </a:rPr>
              <a:t>Pengangkatan </a:t>
            </a:r>
            <a:r>
              <a:rPr lang="en-US" sz="2800" dirty="0" err="1" smtClean="0">
                <a:solidFill>
                  <a:srgbClr val="002060"/>
                </a:solidFill>
              </a:rPr>
              <a:t>tidak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sesuai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dengan</a:t>
            </a:r>
            <a:r>
              <a:rPr lang="en-US" sz="2800" dirty="0" smtClean="0">
                <a:solidFill>
                  <a:srgbClr val="002060"/>
                </a:solidFill>
              </a:rPr>
              <a:t> ketentuan yang </a:t>
            </a:r>
            <a:r>
              <a:rPr lang="en-US" sz="2800" dirty="0" err="1" smtClean="0">
                <a:solidFill>
                  <a:srgbClr val="002060"/>
                </a:solidFill>
              </a:rPr>
              <a:t>berlaku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514350" indent="-514350">
              <a:buClr>
                <a:srgbClr val="002060"/>
              </a:buClr>
              <a:buAutoNum type="arabicPeriod"/>
            </a:pPr>
            <a:r>
              <a:rPr lang="en-US" sz="2800" dirty="0" err="1" smtClean="0">
                <a:solidFill>
                  <a:srgbClr val="002060"/>
                </a:solidFill>
              </a:rPr>
              <a:t>Penerapan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sanksi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bagi</a:t>
            </a:r>
            <a:r>
              <a:rPr lang="en-US" sz="2800" dirty="0" smtClean="0">
                <a:solidFill>
                  <a:srgbClr val="002060"/>
                </a:solidFill>
              </a:rPr>
              <a:t> yang </a:t>
            </a:r>
            <a:r>
              <a:rPr lang="en-US" sz="2800" dirty="0" err="1" smtClean="0">
                <a:solidFill>
                  <a:srgbClr val="002060"/>
                </a:solidFill>
              </a:rPr>
              <a:t>belum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memenuhi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angka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kredit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selama</a:t>
            </a:r>
            <a:r>
              <a:rPr lang="en-US" sz="2800" dirty="0" smtClean="0">
                <a:solidFill>
                  <a:srgbClr val="002060"/>
                </a:solidFill>
              </a:rPr>
              <a:t> 5 </a:t>
            </a:r>
            <a:r>
              <a:rPr lang="en-US" sz="2800" dirty="0" err="1" smtClean="0">
                <a:solidFill>
                  <a:srgbClr val="002060"/>
                </a:solidFill>
              </a:rPr>
              <a:t>tahun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dan</a:t>
            </a:r>
            <a:r>
              <a:rPr lang="en-US" sz="2800" dirty="0" smtClean="0">
                <a:solidFill>
                  <a:srgbClr val="002060"/>
                </a:solidFill>
              </a:rPr>
              <a:t> 6 </a:t>
            </a:r>
            <a:r>
              <a:rPr lang="en-US" sz="2800" dirty="0" err="1" smtClean="0">
                <a:solidFill>
                  <a:srgbClr val="002060"/>
                </a:solidFill>
              </a:rPr>
              <a:t>tahun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Clr>
                <a:srgbClr val="002060"/>
              </a:buClr>
              <a:buFont typeface="Wingdings 2" pitchFamily="18" charset="2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</a:rPr>
              <a:t>Penegasan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dari</a:t>
            </a:r>
            <a:r>
              <a:rPr lang="en-US" sz="2800" b="1" dirty="0" smtClean="0">
                <a:solidFill>
                  <a:srgbClr val="002060"/>
                </a:solidFill>
              </a:rPr>
              <a:t> BKN: SE </a:t>
            </a:r>
            <a:r>
              <a:rPr lang="en-US" sz="2800" b="1" dirty="0">
                <a:solidFill>
                  <a:srgbClr val="002060"/>
                </a:solidFill>
              </a:rPr>
              <a:t>BKN No. K.26-30/V.1-1/99 </a:t>
            </a:r>
            <a:r>
              <a:rPr lang="en-US" sz="2800" b="1" dirty="0" err="1">
                <a:solidFill>
                  <a:srgbClr val="002060"/>
                </a:solidFill>
              </a:rPr>
              <a:t>Tanggal</a:t>
            </a:r>
            <a:r>
              <a:rPr lang="en-US" sz="2800" b="1" dirty="0">
                <a:solidFill>
                  <a:srgbClr val="002060"/>
                </a:solidFill>
              </a:rPr>
              <a:t> 2 Januari 2015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mengenai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Pengangkatan, </a:t>
            </a:r>
            <a:r>
              <a:rPr lang="en-US" sz="2800" b="1" dirty="0" err="1">
                <a:solidFill>
                  <a:srgbClr val="002060"/>
                </a:solidFill>
              </a:rPr>
              <a:t>Pemberhentian</a:t>
            </a:r>
            <a:r>
              <a:rPr lang="en-US" sz="2800" b="1" dirty="0">
                <a:solidFill>
                  <a:srgbClr val="002060"/>
                </a:solidFill>
              </a:rPr>
              <a:t> Sementara, dan </a:t>
            </a:r>
            <a:r>
              <a:rPr lang="en-US" sz="2800" b="1" dirty="0" err="1">
                <a:solidFill>
                  <a:srgbClr val="002060"/>
                </a:solidFill>
              </a:rPr>
              <a:t>Pemberhentian</a:t>
            </a:r>
            <a:r>
              <a:rPr lang="en-US" sz="2800" dirty="0">
                <a:solidFill>
                  <a:srgbClr val="002060"/>
                </a:solidFill>
              </a:rPr>
              <a:t> PNS Dari </a:t>
            </a:r>
            <a:r>
              <a:rPr lang="en-US" sz="2800" dirty="0" err="1">
                <a:solidFill>
                  <a:srgbClr val="002060"/>
                </a:solidFill>
              </a:rPr>
              <a:t>Jabatan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Fungsional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514350" indent="-514350">
              <a:buClr>
                <a:srgbClr val="002060"/>
              </a:buClr>
              <a:buFont typeface="Wingdings 2" pitchFamily="18" charset="2"/>
              <a:buAutoNum type="arabicPeriod"/>
            </a:pPr>
            <a:r>
              <a:rPr lang="en-US" sz="2800" dirty="0" smtClean="0">
                <a:solidFill>
                  <a:srgbClr val="002060"/>
                </a:solidFill>
              </a:rPr>
              <a:t>Data </a:t>
            </a:r>
            <a:r>
              <a:rPr lang="en-US" sz="2800" dirty="0" err="1" smtClean="0">
                <a:solidFill>
                  <a:srgbClr val="002060"/>
                </a:solidFill>
              </a:rPr>
              <a:t>Pengawas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Sekolah</a:t>
            </a:r>
            <a:r>
              <a:rPr lang="en-US" sz="2800" dirty="0" smtClean="0">
                <a:solidFill>
                  <a:srgbClr val="002060"/>
                </a:solidFill>
              </a:rPr>
              <a:t> per </a:t>
            </a:r>
            <a:r>
              <a:rPr lang="en-US" sz="2800" dirty="0" err="1" smtClean="0">
                <a:solidFill>
                  <a:srgbClr val="002060"/>
                </a:solidFill>
              </a:rPr>
              <a:t>kabupaten</a:t>
            </a:r>
            <a:r>
              <a:rPr lang="en-US" sz="2800" dirty="0" smtClean="0">
                <a:solidFill>
                  <a:srgbClr val="002060"/>
                </a:solidFill>
              </a:rPr>
              <a:t>/</a:t>
            </a:r>
            <a:r>
              <a:rPr lang="en-US" sz="2800" dirty="0" err="1" smtClean="0">
                <a:solidFill>
                  <a:srgbClr val="002060"/>
                </a:solidFill>
              </a:rPr>
              <a:t>kota</a:t>
            </a:r>
            <a:r>
              <a:rPr lang="en-US" sz="2800" dirty="0" smtClean="0">
                <a:solidFill>
                  <a:srgbClr val="002060"/>
                </a:solidFill>
              </a:rPr>
              <a:t>/</a:t>
            </a:r>
            <a:r>
              <a:rPr lang="en-US" sz="2800" dirty="0" err="1" smtClean="0">
                <a:solidFill>
                  <a:srgbClr val="002060"/>
                </a:solidFill>
              </a:rPr>
              <a:t>propinsi</a:t>
            </a:r>
            <a:endParaRPr lang="en-US" sz="2800" dirty="0">
              <a:solidFill>
                <a:srgbClr val="002060"/>
              </a:solidFill>
            </a:endParaRPr>
          </a:p>
          <a:p>
            <a:pPr marL="514350" indent="-514350">
              <a:buClr>
                <a:srgbClr val="002060"/>
              </a:buClr>
              <a:buFont typeface="Wingdings 2" pitchFamily="18" charset="2"/>
              <a:buAutoNum type="arabicPeriod"/>
            </a:pPr>
            <a:r>
              <a:rPr lang="en-US" sz="2800" dirty="0" err="1" smtClean="0">
                <a:solidFill>
                  <a:srgbClr val="002060"/>
                </a:solidFill>
              </a:rPr>
              <a:t>Pembentukan</a:t>
            </a:r>
            <a:r>
              <a:rPr lang="en-US" sz="2800" dirty="0" smtClean="0">
                <a:solidFill>
                  <a:srgbClr val="002060"/>
                </a:solidFill>
              </a:rPr>
              <a:t> Tim </a:t>
            </a:r>
            <a:r>
              <a:rPr lang="en-US" sz="2800" dirty="0" err="1" smtClean="0">
                <a:solidFill>
                  <a:srgbClr val="002060"/>
                </a:solidFill>
              </a:rPr>
              <a:t>Penilai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Angka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Kredit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sebagaimana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diamanatkan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Pasal</a:t>
            </a:r>
            <a:r>
              <a:rPr lang="en-US" sz="2800" dirty="0" smtClean="0">
                <a:solidFill>
                  <a:srgbClr val="002060"/>
                </a:solidFill>
              </a:rPr>
              <a:t> 24 </a:t>
            </a:r>
            <a:r>
              <a:rPr lang="en-US" sz="2800" dirty="0" err="1" smtClean="0">
                <a:solidFill>
                  <a:srgbClr val="002060"/>
                </a:solidFill>
              </a:rPr>
              <a:t>ayat</a:t>
            </a:r>
            <a:r>
              <a:rPr lang="en-US" sz="2800" dirty="0" smtClean="0">
                <a:solidFill>
                  <a:srgbClr val="002060"/>
                </a:solidFill>
              </a:rPr>
              <a:t> (6) </a:t>
            </a:r>
            <a:r>
              <a:rPr lang="en-US" sz="2800" dirty="0" err="1" smtClean="0">
                <a:solidFill>
                  <a:srgbClr val="002060"/>
                </a:solidFill>
              </a:rPr>
              <a:t>Permennegpan</a:t>
            </a:r>
            <a:r>
              <a:rPr lang="en-US" sz="2800" dirty="0" smtClean="0">
                <a:solidFill>
                  <a:srgbClr val="002060"/>
                </a:solidFill>
              </a:rPr>
              <a:t> dan RB </a:t>
            </a:r>
            <a:r>
              <a:rPr lang="en-US" sz="2800" dirty="0" err="1" smtClean="0">
                <a:solidFill>
                  <a:srgbClr val="002060"/>
                </a:solidFill>
              </a:rPr>
              <a:t>Nomor</a:t>
            </a:r>
            <a:r>
              <a:rPr lang="en-US" sz="2800" dirty="0" smtClean="0">
                <a:solidFill>
                  <a:srgbClr val="002060"/>
                </a:solidFill>
              </a:rPr>
              <a:t> 21 </a:t>
            </a:r>
            <a:r>
              <a:rPr lang="en-US" sz="2800" dirty="0" err="1" smtClean="0">
                <a:solidFill>
                  <a:srgbClr val="002060"/>
                </a:solidFill>
              </a:rPr>
              <a:t>Tahun</a:t>
            </a:r>
            <a:r>
              <a:rPr lang="en-US" sz="2800" dirty="0" smtClean="0">
                <a:solidFill>
                  <a:srgbClr val="002060"/>
                </a:solidFill>
              </a:rPr>
              <a:t> 2010</a:t>
            </a:r>
            <a:endParaRPr lang="en-US" sz="2800" dirty="0">
              <a:solidFill>
                <a:srgbClr val="002060"/>
              </a:solidFill>
            </a:endParaRPr>
          </a:p>
          <a:p>
            <a:pPr marL="514350" indent="-514350">
              <a:buClr>
                <a:schemeClr val="bg1"/>
              </a:buClr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650875" indent="-514350"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650875" indent="-514350"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650875" indent="-514350">
              <a:buAutoNum type="arabicPeriod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6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60649"/>
            <a:ext cx="8748464" cy="5976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err="1">
                <a:solidFill>
                  <a:srgbClr val="002060"/>
                </a:solidFill>
                <a:ea typeface="BatangChe" panose="02030609000101010101" pitchFamily="49" charset="-127"/>
              </a:rPr>
              <a:t>Implikasi</a:t>
            </a:r>
            <a:r>
              <a:rPr lang="en-US" sz="3200" dirty="0">
                <a:solidFill>
                  <a:srgbClr val="002060"/>
                </a:solidFill>
                <a:ea typeface="BatangChe" panose="02030609000101010101" pitchFamily="49" charset="-127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a typeface="BatangChe" panose="02030609000101010101" pitchFamily="49" charset="-127"/>
              </a:rPr>
              <a:t>Permasalahan</a:t>
            </a:r>
            <a:r>
              <a:rPr lang="en-US" sz="3200" dirty="0" smtClean="0">
                <a:solidFill>
                  <a:srgbClr val="002060"/>
                </a:solidFill>
                <a:ea typeface="BatangChe" panose="02030609000101010101" pitchFamily="49" charset="-127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a typeface="BatangChe" panose="02030609000101010101" pitchFamily="49" charset="-127"/>
              </a:rPr>
              <a:t>Pengawas</a:t>
            </a:r>
            <a:r>
              <a:rPr lang="en-US" sz="3200" dirty="0" smtClean="0">
                <a:solidFill>
                  <a:srgbClr val="002060"/>
                </a:solidFill>
                <a:ea typeface="BatangChe" panose="02030609000101010101" pitchFamily="49" charset="-127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a typeface="BatangChe" panose="02030609000101010101" pitchFamily="49" charset="-127"/>
              </a:rPr>
              <a:t>Sekolah</a:t>
            </a:r>
            <a:endParaRPr lang="en-US" sz="3200" dirty="0" smtClean="0">
              <a:solidFill>
                <a:srgbClr val="002060"/>
              </a:solidFill>
              <a:ea typeface="BatangChe" panose="02030609000101010101" pitchFamily="49" charset="-127"/>
            </a:endParaRPr>
          </a:p>
          <a:p>
            <a:pPr indent="0">
              <a:buNone/>
            </a:pPr>
            <a:endParaRPr lang="en-US" sz="32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</a:endParaRPr>
          </a:p>
          <a:p>
            <a:pPr marL="457200" indent="-457200">
              <a:buClr>
                <a:srgbClr val="002060"/>
              </a:buClr>
              <a:buSzPct val="95000"/>
              <a:buFont typeface="+mj-lt"/>
              <a:buAutoNum type="arabicPeriod"/>
            </a:pP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Kemdikbud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sebagai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Instansi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Pembina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menegakkan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profesionalisme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Pengawas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Sekolah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. Pengangkatan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harus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sesuai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ketentuan. Komitmen PPK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sangat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diperlukan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.</a:t>
            </a:r>
          </a:p>
          <a:p>
            <a:pPr marL="457200" indent="-457200">
              <a:buClr>
                <a:srgbClr val="002060"/>
              </a:buClr>
              <a:buSzPct val="95000"/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Akan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dilakukan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analisis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jumlah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pengawas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saat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ini</a:t>
            </a:r>
            <a:r>
              <a:rPr lang="en-US" sz="2400" dirty="0">
                <a:solidFill>
                  <a:srgbClr val="002060"/>
                </a:solidFill>
                <a:cs typeface="MV Boli" panose="02000500030200090000" pitchFamily="2" charset="0"/>
              </a:rPr>
              <a:t>.</a:t>
            </a:r>
          </a:p>
          <a:p>
            <a:pPr marL="457200" indent="-457200">
              <a:buClr>
                <a:srgbClr val="002060"/>
              </a:buClr>
              <a:buSzPct val="95000"/>
              <a:buFont typeface="+mj-lt"/>
              <a:buAutoNum type="arabicPeriod"/>
            </a:pP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Pembebasan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sementara,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tunjangan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cs typeface="MV Boli" panose="02000500030200090000" pitchFamily="2" charset="0"/>
              </a:rPr>
              <a:t>tenaga</a:t>
            </a:r>
            <a:r>
              <a:rPr lang="en-US" sz="2400" dirty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kependidikan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dihentikan</a:t>
            </a:r>
            <a:r>
              <a:rPr lang="en-US" sz="2400" dirty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dan yang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sudah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diterima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harus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dikembalikan</a:t>
            </a:r>
            <a:endParaRPr lang="en-US" sz="2400" dirty="0">
              <a:solidFill>
                <a:srgbClr val="002060"/>
              </a:solidFill>
              <a:cs typeface="MV Boli" panose="02000500030200090000" pitchFamily="2" charset="0"/>
            </a:endParaRPr>
          </a:p>
          <a:p>
            <a:pPr marL="457200" indent="-457200">
              <a:buClr>
                <a:srgbClr val="002060"/>
              </a:buClr>
              <a:buSzPct val="95000"/>
              <a:buFont typeface="+mj-lt"/>
              <a:buAutoNum type="arabicPeriod"/>
            </a:pPr>
            <a:r>
              <a:rPr lang="id-ID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Di beberapa daerah, tunjangan profesi yang diterima pengawas sekolah harus dikembalikan.</a:t>
            </a:r>
            <a:endParaRPr lang="en-US" sz="2400" dirty="0" smtClean="0">
              <a:solidFill>
                <a:srgbClr val="002060"/>
              </a:solidFill>
              <a:cs typeface="MV Boli" panose="02000500030200090000" pitchFamily="2" charset="0"/>
            </a:endParaRPr>
          </a:p>
          <a:p>
            <a:pPr marL="457200" indent="-457200">
              <a:buClr>
                <a:srgbClr val="002060"/>
              </a:buClr>
              <a:buSzPct val="95000"/>
              <a:buFont typeface="+mj-lt"/>
              <a:buAutoNum type="arabicPeriod"/>
            </a:pP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Belum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adanya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MV Boli" panose="02000500030200090000" pitchFamily="2" charset="0"/>
              </a:rPr>
              <a:t>d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ata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pengawas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sekolah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yang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akurat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dan valid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berpengaruh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terhadap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pengambilan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keputusan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untuk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pembinaan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komprehensif</a:t>
            </a:r>
            <a:endParaRPr lang="en-US" sz="2400" dirty="0" smtClean="0">
              <a:solidFill>
                <a:srgbClr val="002060"/>
              </a:solidFill>
              <a:cs typeface="MV Boli" panose="02000500030200090000" pitchFamily="2" charset="0"/>
            </a:endParaRPr>
          </a:p>
          <a:p>
            <a:pPr marL="457200" indent="-457200">
              <a:buClr>
                <a:srgbClr val="002060"/>
              </a:buClr>
              <a:buSzPct val="95000"/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Resource sharing penyelenggaraan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bimtek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CTPAK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perlu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pelibatan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Pemda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/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Dinasdik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, sehingga TPAK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segera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cs typeface="MV Boli" panose="02000500030200090000" pitchFamily="2" charset="0"/>
              </a:rPr>
              <a:t>terbentuk</a:t>
            </a:r>
            <a:r>
              <a:rPr lang="en-US" sz="2400" dirty="0" smtClean="0">
                <a:solidFill>
                  <a:srgbClr val="002060"/>
                </a:solidFill>
                <a:cs typeface="MV Boli" panose="02000500030200090000" pitchFamily="2" charset="0"/>
              </a:rPr>
              <a:t>.</a:t>
            </a:r>
            <a:endParaRPr lang="id-ID" sz="2400" dirty="0" smtClean="0">
              <a:solidFill>
                <a:srgbClr val="002060"/>
              </a:solidFill>
              <a:cs typeface="MV Boli" panose="02000500030200090000" pitchFamily="2" charset="0"/>
            </a:endParaRPr>
          </a:p>
          <a:p>
            <a:pPr marL="457200" indent="-457200">
              <a:buClr>
                <a:srgbClr val="002060"/>
              </a:buClr>
              <a:buSzPct val="95000"/>
              <a:buFont typeface="+mj-lt"/>
              <a:buAutoNum type="arabicPeriod"/>
            </a:pPr>
            <a:endParaRPr lang="id-ID" sz="2400" dirty="0" smtClean="0">
              <a:solidFill>
                <a:srgbClr val="002060"/>
              </a:solidFill>
              <a:cs typeface="MV Boli" panose="02000500030200090000" pitchFamily="2" charset="0"/>
            </a:endParaRPr>
          </a:p>
          <a:p>
            <a:pPr marL="457200" indent="-457200">
              <a:buClr>
                <a:srgbClr val="002060"/>
              </a:buClr>
              <a:buSzPct val="95000"/>
              <a:buFont typeface="+mj-lt"/>
              <a:buAutoNum type="arabicPeriod"/>
            </a:pPr>
            <a:endParaRPr lang="en-US" sz="2400" dirty="0">
              <a:solidFill>
                <a:srgbClr val="002060"/>
              </a:solidFill>
              <a:cs typeface="MV Boli" panose="02000500030200090000" pitchFamily="2" charset="0"/>
            </a:endParaRPr>
          </a:p>
          <a:p>
            <a:pPr marL="342900" indent="-342900">
              <a:buClr>
                <a:schemeClr val="bg1"/>
              </a:buClr>
              <a:buAutoNum type="arabicPeriod"/>
            </a:pPr>
            <a:endParaRPr lang="en-US" sz="1800" dirty="0">
              <a:solidFill>
                <a:schemeClr val="bg1"/>
              </a:solidFill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27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36712"/>
            <a:ext cx="8064896" cy="49685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ALTERNATIF SOLUSI</a:t>
            </a:r>
            <a:r>
              <a:rPr lang="en-US" dirty="0" smtClean="0">
                <a:solidFill>
                  <a:schemeClr val="tx1"/>
                </a:solidFill>
              </a:rPr>
              <a:t> PENERAPAN PASAL 34</a:t>
            </a:r>
            <a:endParaRPr lang="id-ID" dirty="0" smtClean="0">
              <a:solidFill>
                <a:schemeClr val="tx1"/>
              </a:solidFill>
            </a:endParaRPr>
          </a:p>
          <a:p>
            <a:pPr algn="ctr"/>
            <a:endParaRPr lang="id-ID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Jumlah pengawas sekolah yang telah dibebaskan sementara semakin banyak. Dari berbagai informasi termasuk APSI melaporkan telah ribuan PS dibebaskan dari jabatan bahkan diberhentikan</a:t>
            </a:r>
          </a:p>
          <a:p>
            <a:pPr marL="342900" indent="-342900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Kemdikbud telah mengusulkan kepada Menpan agar: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       a.  ketentuan Pasal 34 khususnya terkait pembebasan sementara dan</a:t>
            </a:r>
          </a:p>
          <a:p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           pemberhentian karena angka kredit yang belum memenuhi syarat dihapus.</a:t>
            </a:r>
          </a:p>
          <a:p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      b.  </a:t>
            </a:r>
            <a:r>
              <a:rPr lang="id-ID" dirty="0">
                <a:solidFill>
                  <a:schemeClr val="tx1"/>
                </a:solidFill>
              </a:rPr>
              <a:t>m</a:t>
            </a:r>
            <a:r>
              <a:rPr lang="id-ID" dirty="0" smtClean="0">
                <a:solidFill>
                  <a:schemeClr val="tx1"/>
                </a:solidFill>
              </a:rPr>
              <a:t>emberlakukan ketentuan Pasal 34 TMT penetapan Juknis Jabfung PS yaitu     </a:t>
            </a:r>
          </a:p>
          <a:p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           November 2014</a:t>
            </a:r>
          </a:p>
          <a:p>
            <a:pPr marL="342900" indent="-342900">
              <a:buAutoNum type="arabicPeriod" startAt="3"/>
            </a:pPr>
            <a:r>
              <a:rPr lang="id-ID" dirty="0" smtClean="0">
                <a:solidFill>
                  <a:schemeClr val="tx1"/>
                </a:solidFill>
              </a:rPr>
              <a:t>Pembahasan mengubah Permennegpan dan RB Nomor 21 Tahun 2010</a:t>
            </a:r>
            <a:r>
              <a:rPr lang="en-US" dirty="0" smtClean="0">
                <a:solidFill>
                  <a:schemeClr val="tx1"/>
                </a:solidFill>
              </a:rPr>
              <a:t> SEDANG BERLANGSUNG</a:t>
            </a:r>
            <a:r>
              <a:rPr lang="id-ID" dirty="0" smtClean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3"/>
            </a:pPr>
            <a:r>
              <a:rPr lang="en-US" dirty="0" smtClean="0">
                <a:solidFill>
                  <a:schemeClr val="tx1"/>
                </a:solidFill>
              </a:rPr>
              <a:t>KONTRIBUSI ASOSIASI PROFESI (APSI)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melaksanakan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fungsi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meningkatkan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profesionalisme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pengawas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termasuk </a:t>
            </a:r>
            <a:r>
              <a:rPr lang="en-US" dirty="0" err="1" smtClean="0">
                <a:solidFill>
                  <a:schemeClr val="tx1"/>
                </a:solidFill>
              </a:rPr>
              <a:t>ketersediaan</a:t>
            </a:r>
            <a:r>
              <a:rPr lang="en-US" dirty="0" smtClean="0">
                <a:solidFill>
                  <a:schemeClr val="tx1"/>
                </a:solidFill>
              </a:rPr>
              <a:t> database yang </a:t>
            </a:r>
            <a:r>
              <a:rPr lang="en-US" dirty="0" err="1" smtClean="0">
                <a:solidFill>
                  <a:schemeClr val="tx1"/>
                </a:solidFill>
              </a:rPr>
              <a:t>lengkap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akurat</a:t>
            </a:r>
            <a:r>
              <a:rPr lang="en-US" dirty="0" smtClean="0">
                <a:solidFill>
                  <a:schemeClr val="tx1"/>
                </a:solidFill>
              </a:rPr>
              <a:t>, dan valid.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Edukasi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pihak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56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412776"/>
            <a:ext cx="7560840" cy="43924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solidFill>
                  <a:schemeClr val="tx1"/>
                </a:solidFill>
              </a:rPr>
              <a:t>DATA</a:t>
            </a:r>
            <a:r>
              <a:rPr lang="en-US" sz="3200" dirty="0" smtClean="0">
                <a:solidFill>
                  <a:schemeClr val="tx1"/>
                </a:solidFill>
              </a:rPr>
              <a:t>BASE</a:t>
            </a:r>
            <a:r>
              <a:rPr lang="id-ID" sz="3200" dirty="0" smtClean="0">
                <a:solidFill>
                  <a:schemeClr val="tx1"/>
                </a:solidFill>
              </a:rPr>
              <a:t> PENGAWAS SEKOLAH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sz="2400" dirty="0" smtClean="0">
                <a:solidFill>
                  <a:schemeClr val="tx1"/>
                </a:solidFill>
              </a:rPr>
              <a:t>proses </a:t>
            </a:r>
            <a:r>
              <a:rPr lang="en-US" sz="2400" dirty="0" err="1" smtClean="0">
                <a:solidFill>
                  <a:schemeClr val="tx1"/>
                </a:solidFill>
              </a:rPr>
              <a:t>validasi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sedang</a:t>
            </a:r>
            <a:r>
              <a:rPr lang="en-US" sz="2400" dirty="0" smtClean="0">
                <a:solidFill>
                  <a:schemeClr val="tx1"/>
                </a:solidFill>
              </a:rPr>
              <a:t> berlangsung)</a:t>
            </a:r>
          </a:p>
          <a:p>
            <a:pPr marL="285750" indent="-285750" algn="ctr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Data </a:t>
            </a:r>
            <a:r>
              <a:rPr lang="en-US" sz="2400" dirty="0" err="1" smtClean="0">
                <a:solidFill>
                  <a:schemeClr val="tx1"/>
                </a:solidFill>
              </a:rPr>
              <a:t>Pengawas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Sekolah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versi</a:t>
            </a:r>
            <a:r>
              <a:rPr lang="en-US" sz="2400" dirty="0" smtClean="0">
                <a:solidFill>
                  <a:schemeClr val="tx1"/>
                </a:solidFill>
              </a:rPr>
              <a:t> PADAMU</a:t>
            </a:r>
          </a:p>
          <a:p>
            <a:pPr marL="285750" indent="-285750" algn="ctr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Data </a:t>
            </a:r>
            <a:r>
              <a:rPr lang="en-US" sz="2400" dirty="0" err="1" smtClean="0">
                <a:solidFill>
                  <a:schemeClr val="tx1"/>
                </a:solidFill>
              </a:rPr>
              <a:t>Pegawas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Sekolah</a:t>
            </a:r>
            <a:r>
              <a:rPr lang="en-US" sz="2400" dirty="0" smtClean="0">
                <a:solidFill>
                  <a:schemeClr val="tx1"/>
                </a:solidFill>
              </a:rPr>
              <a:t> di Biro </a:t>
            </a:r>
            <a:r>
              <a:rPr lang="en-US" sz="2400" dirty="0" err="1" smtClean="0">
                <a:solidFill>
                  <a:schemeClr val="tx1"/>
                </a:solidFill>
              </a:rPr>
              <a:t>Kepegawaian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Data </a:t>
            </a:r>
            <a:r>
              <a:rPr lang="en-US" sz="2400" dirty="0" err="1" smtClean="0">
                <a:solidFill>
                  <a:schemeClr val="tx1"/>
                </a:solidFill>
              </a:rPr>
              <a:t>Pengawas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Sekolah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versi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tunjangan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id-ID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135938" cy="56880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 smtClean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</a:endParaRPr>
          </a:p>
          <a:p>
            <a:pPr indent="0">
              <a:buNone/>
            </a:pPr>
            <a:endParaRPr lang="en-US" sz="3200" dirty="0">
              <a:solidFill>
                <a:srgbClr val="002060"/>
              </a:solidFill>
              <a:latin typeface="Berlin Sans FB" panose="020E0602020502020306" pitchFamily="34" charset="0"/>
              <a:ea typeface="BatangChe" panose="02030609000101010101" pitchFamily="49" charset="-127"/>
            </a:endParaRPr>
          </a:p>
          <a:p>
            <a:pPr marL="342900" indent="-342900">
              <a:buClr>
                <a:schemeClr val="bg1"/>
              </a:buClr>
              <a:buAutoNum type="arabicPeriod"/>
            </a:pPr>
            <a:endParaRPr lang="en-US" sz="1800" dirty="0">
              <a:solidFill>
                <a:schemeClr val="bg1"/>
              </a:solidFill>
              <a:cs typeface="MV Boli" panose="02000500030200090000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606514"/>
              </p:ext>
            </p:extLst>
          </p:nvPr>
        </p:nvGraphicFramePr>
        <p:xfrm>
          <a:off x="323528" y="46742"/>
          <a:ext cx="8359970" cy="6693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532"/>
                <a:gridCol w="2464080"/>
                <a:gridCol w="1185919"/>
                <a:gridCol w="1194706"/>
                <a:gridCol w="1194706"/>
                <a:gridCol w="1194706"/>
                <a:gridCol w="843321"/>
              </a:tblGrid>
              <a:tr h="248064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REKAPITULASI DATA PENGAWAS SEKOLAH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</a:tr>
              <a:tr h="248064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 dirty="0">
                          <a:effectLst/>
                        </a:rPr>
                        <a:t>KEADAAN SAMPAI DENGAN 28 JANUARI 2016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</a:tr>
              <a:tr h="223522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</a:tr>
              <a:tr h="248064"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b"/>
                </a:tc>
              </a:tr>
              <a:tr h="3189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>
                          <a:effectLst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>
                          <a:effectLst/>
                        </a:rPr>
                        <a:t>PANGKAT, GOLONGAN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>
                          <a:effectLst/>
                        </a:rPr>
                        <a:t>MASA KERJA (TAHUN)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>
                          <a:effectLst/>
                        </a:rPr>
                        <a:t>JUMLAH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</a:tr>
              <a:tr h="31893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MK &lt; 4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 &lt;= MK &lt; 5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 &lt;= MK &lt; 6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MK &gt;= 6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27614"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u="none" strike="noStrike">
                          <a:effectLst/>
                        </a:rPr>
                        <a:t>Penata, III/c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124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     3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     2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     1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u="none" strike="noStrike">
                          <a:effectLst/>
                        </a:rPr>
                        <a:t>           130 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</a:tr>
              <a:tr h="427614"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>
                          <a:effectLst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u="none" strike="noStrike">
                          <a:effectLst/>
                        </a:rPr>
                        <a:t>Penata Tk.I, III/d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254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   9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   1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     -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u="none" strike="noStrike" dirty="0">
                          <a:effectLst/>
                        </a:rPr>
                        <a:t>           264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</a:tr>
              <a:tr h="427614"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>
                          <a:effectLst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u="none" strike="noStrike">
                          <a:effectLst/>
                        </a:rPr>
                        <a:t>Pembina, IV/a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4.561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410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394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1.232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u="none" strike="noStrike" dirty="0">
                          <a:effectLst/>
                        </a:rPr>
                        <a:t>        6.597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</a:tr>
              <a:tr h="427614"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>
                          <a:effectLst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u="none" strike="noStrike">
                          <a:effectLst/>
                        </a:rPr>
                        <a:t>Pembina Tk.I, IV/b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4.627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91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85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252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u="none" strike="noStrike" dirty="0">
                          <a:effectLst/>
                        </a:rPr>
                        <a:t>        5.055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</a:tr>
              <a:tr h="427614"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>
                          <a:effectLst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u="none" strike="noStrike">
                          <a:effectLst/>
                        </a:rPr>
                        <a:t>Pembina Utama Muda, IV/c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1.502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   7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13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  18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u="none" strike="noStrike" dirty="0">
                          <a:effectLst/>
                        </a:rPr>
                        <a:t>        1.540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</a:tr>
              <a:tr h="427614"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>
                          <a:effectLst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u="none" strike="noStrike">
                          <a:effectLst/>
                        </a:rPr>
                        <a:t>Pembina Utama Madya, IV/d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64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   2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   -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     2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u="none" strike="noStrike" dirty="0">
                          <a:effectLst/>
                        </a:rPr>
                        <a:t>              68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</a:tr>
              <a:tr h="427614"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>
                          <a:effectLst/>
                        </a:rPr>
                        <a:t>7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u="none" strike="noStrike">
                          <a:effectLst/>
                        </a:rPr>
                        <a:t>Pembina Utama, IV/e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   4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   -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>
                          <a:effectLst/>
                        </a:rPr>
                        <a:t>                         -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     -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u="none" strike="noStrike" dirty="0">
                          <a:effectLst/>
                        </a:rPr>
                        <a:t>                4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</a:tr>
              <a:tr h="4276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>
                          <a:effectLst/>
                        </a:rPr>
                        <a:t>JUMLAH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11.136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522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    495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           1.505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800" b="1" u="none" strike="noStrike" dirty="0">
                          <a:effectLst/>
                        </a:rPr>
                        <a:t>     13.658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625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Catatan : </a:t>
                      </a:r>
                      <a:endParaRPr lang="id-ID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126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id-ID" sz="1400" u="none" strike="noStrike" dirty="0">
                          <a:effectLst/>
                        </a:rPr>
                        <a:t>MK (Masa Kerja) berdasarkan perbandingan antara TMT Pangkat dan TMT Jabatan yang termuda</a:t>
                      </a: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4" marR="9354" marT="9354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74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366711"/>
              </p:ext>
            </p:extLst>
          </p:nvPr>
        </p:nvGraphicFramePr>
        <p:xfrm>
          <a:off x="1547664" y="1340768"/>
          <a:ext cx="6184901" cy="4143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076"/>
                <a:gridCol w="1782090"/>
                <a:gridCol w="857690"/>
                <a:gridCol w="864044"/>
                <a:gridCol w="864044"/>
                <a:gridCol w="864044"/>
                <a:gridCol w="609913"/>
              </a:tblGrid>
              <a:tr h="2000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REKAPITULASI DATA PENGAWAS SEKOLAH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KEADAAN SAMPAI DENGAN 28 JANUARI 2016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NO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PANGKAT, GOLONGAN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MASA KERJA (TAHUN)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JUMLAH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 dirty="0">
                          <a:effectLst/>
                        </a:rPr>
                        <a:t>MK &lt; 4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 dirty="0">
                          <a:effectLst/>
                        </a:rPr>
                        <a:t>4 &lt;= MK &lt; 5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5 &lt;= MK &lt; 6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 dirty="0">
                          <a:effectLst/>
                        </a:rPr>
                        <a:t>MK &gt;= 6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Penata, III/c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  65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  35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  14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  16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130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Penata Tk.I, III/d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123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77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27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  37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264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Pembina, IV/a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406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284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365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5.542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6.597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 Tk.I, IV/b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4.090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164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142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659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5.055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 Utama Muda, IV/c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1.470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15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20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35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1.540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 Utama Madya, IV/d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64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-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1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3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68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 Utama, IV/e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3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-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-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1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4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JUMLAH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id-ID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id-ID" sz="1100" u="none" strike="noStrike" dirty="0" smtClean="0">
                          <a:effectLst/>
                        </a:rPr>
                        <a:t>6221 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575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569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</a:t>
                      </a:r>
                      <a:endParaRPr lang="id-ID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id-ID" sz="1100" u="none" strike="noStrike" dirty="0" smtClean="0">
                          <a:effectLst/>
                        </a:rPr>
                        <a:t>   </a:t>
                      </a:r>
                      <a:r>
                        <a:rPr lang="id-ID" sz="1100" u="none" strike="noStrike" dirty="0">
                          <a:effectLst/>
                        </a:rPr>
                        <a:t>6.293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</a:t>
                      </a:r>
                      <a:endParaRPr lang="id-ID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id-ID" sz="1100" u="none" strike="noStrike" dirty="0" smtClean="0">
                          <a:effectLst/>
                        </a:rPr>
                        <a:t>13.658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Catatan : </a:t>
                      </a:r>
                      <a:endParaRPr lang="id-ID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MK (Masa Kerja) berdasarkan TMT Pangkat</a:t>
                      </a:r>
                      <a:endParaRPr lang="id-ID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2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619379"/>
              </p:ext>
            </p:extLst>
          </p:nvPr>
        </p:nvGraphicFramePr>
        <p:xfrm>
          <a:off x="1479549" y="1929606"/>
          <a:ext cx="6184901" cy="4143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076"/>
                <a:gridCol w="1782090"/>
                <a:gridCol w="857690"/>
                <a:gridCol w="864044"/>
                <a:gridCol w="864044"/>
                <a:gridCol w="864044"/>
                <a:gridCol w="609913"/>
              </a:tblGrid>
              <a:tr h="2000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REKAPITULASI DATA PENGAWAS SEKOLAH</a:t>
                      </a:r>
                      <a:endParaRPr lang="id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KEADAAN SAMPAI DENGAN 28 JANUARI 2016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NO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PANGKAT, GOLONGAN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MASA KERJA (TAHUN)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JUMLAH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 dirty="0">
                          <a:effectLst/>
                        </a:rPr>
                        <a:t>MK &lt; 4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 dirty="0">
                          <a:effectLst/>
                        </a:rPr>
                        <a:t>4 &lt;= MK &lt; 5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 dirty="0">
                          <a:effectLst/>
                        </a:rPr>
                        <a:t>5 &lt;= MK &lt; 6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 dirty="0">
                          <a:effectLst/>
                        </a:rPr>
                        <a:t>MK &gt;= 6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Penata, III/c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124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     2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     1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     3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130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Penata Tk.I, III/d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249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10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4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1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264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Pembina, IV/a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4.521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404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394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1.278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6.597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 Tk.I, IV/b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4.545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108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80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322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5.055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 Utama Muda, IV/c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1.467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25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14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34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1.540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 Utama Madya, IV/d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61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5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-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2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68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Pembina Utama, IV/e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4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-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-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>
                          <a:effectLst/>
                        </a:rPr>
                        <a:t>                         -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4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JUMLAH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</a:t>
                      </a:r>
                      <a:endParaRPr lang="id-ID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id-ID" sz="1100" u="none" strike="noStrike" dirty="0" smtClean="0">
                          <a:effectLst/>
                        </a:rPr>
                        <a:t> </a:t>
                      </a:r>
                      <a:r>
                        <a:rPr lang="id-ID" sz="1100" u="none" strike="noStrike" dirty="0">
                          <a:effectLst/>
                        </a:rPr>
                        <a:t>10.971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554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       493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         </a:t>
                      </a:r>
                      <a:endParaRPr lang="id-ID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id-ID" sz="1100" u="none" strike="noStrike" dirty="0" smtClean="0">
                          <a:effectLst/>
                        </a:rPr>
                        <a:t>   </a:t>
                      </a:r>
                      <a:r>
                        <a:rPr lang="id-ID" sz="1100" u="none" strike="noStrike" dirty="0">
                          <a:effectLst/>
                        </a:rPr>
                        <a:t>1.640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100" u="none" strike="noStrike" dirty="0">
                          <a:effectLst/>
                        </a:rPr>
                        <a:t>    </a:t>
                      </a:r>
                      <a:endParaRPr lang="id-ID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id-ID" sz="1100" u="none" strike="noStrike" dirty="0" smtClean="0">
                          <a:effectLst/>
                        </a:rPr>
                        <a:t>13.658 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>
                          <a:effectLst/>
                        </a:rPr>
                        <a:t>Catatan : </a:t>
                      </a:r>
                      <a:endParaRPr lang="id-ID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d-ID" sz="1100" u="none" strike="noStrike" dirty="0">
                          <a:solidFill>
                            <a:srgbClr val="FF0066"/>
                          </a:solidFill>
                          <a:effectLst/>
                        </a:rPr>
                        <a:t>MK (Masa Kerja) berdasarkan TMT Jabatan</a:t>
                      </a:r>
                      <a:endParaRPr lang="id-ID" sz="1100" b="0" i="0" u="none" strike="noStrike" dirty="0">
                        <a:solidFill>
                          <a:srgbClr val="FF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96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4294967295"/>
          </p:nvPr>
        </p:nvSpPr>
        <p:spPr>
          <a:xfrm>
            <a:off x="0" y="1989138"/>
            <a:ext cx="6454775" cy="2071687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endParaRPr lang="id-ID" dirty="0" smtClean="0"/>
          </a:p>
          <a:p>
            <a:pPr algn="ctr" eaLnBrk="1" hangingPunct="1">
              <a:buFont typeface="Wingdings" pitchFamily="2" charset="2"/>
              <a:buNone/>
            </a:pPr>
            <a:endParaRPr lang="id-ID" dirty="0" smtClean="0"/>
          </a:p>
          <a:p>
            <a:pPr algn="ctr" eaLnBrk="1" hangingPunct="1">
              <a:buNone/>
            </a:pPr>
            <a:r>
              <a:rPr lang="id-ID" sz="9600" dirty="0" smtClean="0">
                <a:solidFill>
                  <a:srgbClr val="002060"/>
                </a:solidFill>
                <a:latin typeface="Freestyle Script" pitchFamily="66" charset="0"/>
              </a:rPr>
              <a:t>TERIMA KASIH</a:t>
            </a:r>
            <a:r>
              <a:rPr lang="id-ID" sz="1200" dirty="0" smtClean="0">
                <a:solidFill>
                  <a:srgbClr val="002060"/>
                </a:solidFill>
                <a:latin typeface="Freestyle Script" pitchFamily="66" charset="0"/>
              </a:rPr>
              <a:t/>
            </a:r>
            <a:br>
              <a:rPr lang="id-ID" sz="1200" dirty="0" smtClean="0">
                <a:solidFill>
                  <a:srgbClr val="002060"/>
                </a:solidFill>
                <a:latin typeface="Freestyle Script" pitchFamily="66" charset="0"/>
              </a:rPr>
            </a:b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075819"/>
            <a:ext cx="6845038" cy="355104"/>
          </a:xfrm>
          <a:prstGeom prst="rect">
            <a:avLst/>
          </a:prstGeom>
          <a:noFill/>
        </p:spPr>
        <p:txBody>
          <a:bodyPr wrap="square" lIns="77349" tIns="38675" rIns="77349" bIns="38675" rtlCol="0">
            <a:spAutoFit/>
          </a:bodyPr>
          <a:lstStyle>
            <a:defPPr>
              <a:defRPr lang="id-ID"/>
            </a:defPPr>
            <a:lvl1pPr>
              <a:defRPr sz="4100" b="1">
                <a:solidFill>
                  <a:srgbClr val="3382CE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sz="1800" dirty="0" err="1">
                <a:solidFill>
                  <a:srgbClr val="000000"/>
                </a:solidFill>
              </a:rPr>
              <a:t>Arah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Kebijakan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Kementerian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Pendidikan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Kebudayaan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56176" y="1461702"/>
            <a:ext cx="1391489" cy="267675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CAPAIAN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56176" y="1820917"/>
            <a:ext cx="1391489" cy="267675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TANTANGAN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6176" y="2195913"/>
            <a:ext cx="1391489" cy="267675"/>
          </a:xfrm>
          <a:prstGeom prst="rect">
            <a:avLst/>
          </a:prstGeom>
          <a:solidFill>
            <a:srgbClr val="FFC000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ARAH KEBIJAKAN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56176" y="3014774"/>
            <a:ext cx="1391489" cy="349341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TARGET &amp; PROGRAM PRIORITAS 2016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56176" y="3449358"/>
            <a:ext cx="1391489" cy="267675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RAPBN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1504" y="2483944"/>
            <a:ext cx="11480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Kebijakan</a:t>
            </a:r>
            <a:r>
              <a:rPr lang="en-US" sz="9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Umum</a:t>
            </a:r>
            <a:endParaRPr lang="en-US" sz="9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1504" y="2712049"/>
            <a:ext cx="9733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Visi</a:t>
            </a:r>
            <a:r>
              <a:rPr lang="en-US" sz="9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Kebijakan</a:t>
            </a:r>
            <a:endParaRPr lang="en-US" sz="9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8" name="Triangle 47"/>
          <p:cNvSpPr>
            <a:spLocks noChangeAspect="1"/>
          </p:cNvSpPr>
          <p:nvPr/>
        </p:nvSpPr>
        <p:spPr>
          <a:xfrm rot="5400000">
            <a:off x="201573" y="2780908"/>
            <a:ext cx="108012" cy="93114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1907704" y="2996953"/>
            <a:ext cx="6845039" cy="2705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84406" tIns="42203" rIns="84406" bIns="42203" rtlCol="0">
            <a:noAutofit/>
          </a:bodyPr>
          <a:lstStyle/>
          <a:p>
            <a:pPr marL="342900" indent="-342900" fontAlgn="t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Penguatan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peran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siswa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, guru,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tenaga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kependidikan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orang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tua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aparatur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institusi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pendidikan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dalam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ekosistem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pendidikan</a:t>
            </a:r>
            <a:endParaRPr lang="en-US" sz="12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342900" indent="-342900" fontAlgn="ctr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Pemberdayaan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pelaku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budaya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dalam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melestarikan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kebudayaan</a:t>
            </a:r>
            <a:endParaRPr lang="en-US" sz="12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342900" indent="-342900" fontAlgn="t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Peningkatan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akses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p</a:t>
            </a:r>
            <a:r>
              <a:rPr lang="id-ID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endidikan 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</a:t>
            </a:r>
            <a:r>
              <a:rPr lang="id-ID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nak 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u</a:t>
            </a:r>
            <a:r>
              <a:rPr lang="id-ID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sia 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</a:t>
            </a:r>
            <a:r>
              <a:rPr lang="id-ID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ini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id-ID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pendidikan dasar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id-ID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pendidikan menengah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id-ID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pendidikan masyarakat dan keluarga,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d-ID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serta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pendidikan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anak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berkebutuhan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khusus</a:t>
            </a:r>
            <a:endParaRPr lang="en-US" sz="12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342900" indent="-342900" fontAlgn="t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Peningkatan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mutu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relevansi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pembelajaran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yang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berorientasi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pada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pembentukan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karakter</a:t>
            </a:r>
            <a:endParaRPr lang="en-US" sz="12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342900" indent="-342900" fontAlgn="t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Peningkatan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jati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diri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bangsa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melalui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pelestarian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diplomasi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kebudayaan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serta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pemakaian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bahasa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sebagai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pengantar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pendidikan</a:t>
            </a:r>
            <a:endParaRPr lang="en-US" sz="12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342900" indent="-342900" fontAlgn="t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Peningkatan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sistem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tata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kelola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yang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transparan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akuntabel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dengan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melibatkan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publik</a:t>
            </a:r>
            <a:r>
              <a:rPr lang="en-US" sz="12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7704" y="1628801"/>
            <a:ext cx="684503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600" b="1" dirty="0">
                <a:latin typeface="Century Gothic" charset="0"/>
                <a:ea typeface="Century Gothic" charset="0"/>
                <a:cs typeface="Century Gothic" charset="0"/>
              </a:rPr>
              <a:t>Visi</a:t>
            </a:r>
          </a:p>
          <a:p>
            <a:pPr algn="ctr"/>
            <a:r>
              <a:rPr lang="id-ID" sz="1600" dirty="0">
                <a:latin typeface="Century Gothic" charset="0"/>
                <a:ea typeface="Century Gothic" charset="0"/>
                <a:cs typeface="Century Gothic" charset="0"/>
              </a:rPr>
              <a:t>Mewujudkan Insan serta Ekosistem Pendidikan dan Kebudayaan yang Berkarakter dengan berlandaskan Gotong Royong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4978531" y="2473607"/>
            <a:ext cx="703385" cy="331702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</p:spTree>
    <p:extLst>
      <p:ext uri="{BB962C8B-B14F-4D97-AF65-F5344CB8AC3E}">
        <p14:creationId xmlns:p14="http://schemas.microsoft.com/office/powerpoint/2010/main" val="78568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156176" y="1461702"/>
            <a:ext cx="1391489" cy="267675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CAPAIAN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56176" y="1820917"/>
            <a:ext cx="1391489" cy="267675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TANTANGAN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6176" y="2195913"/>
            <a:ext cx="1391489" cy="267675"/>
          </a:xfrm>
          <a:prstGeom prst="rect">
            <a:avLst/>
          </a:prstGeom>
          <a:solidFill>
            <a:srgbClr val="FFC000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ARAH KEBIJAKAN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56176" y="3014774"/>
            <a:ext cx="1391489" cy="349341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TARGET &amp; PROGRAM PRIORITAS 2016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56176" y="3449358"/>
            <a:ext cx="1391489" cy="267675"/>
          </a:xfrm>
          <a:prstGeom prst="rect">
            <a:avLst/>
          </a:prstGeom>
          <a:solidFill>
            <a:schemeClr val="bg1"/>
          </a:solidFill>
          <a:ln w="19050" cmpd="sng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59" tIns="34280" rIns="68559" bIns="34280" anchor="ctr"/>
          <a:lstStyle/>
          <a:p>
            <a:pPr defTabSz="342781">
              <a:defRPr/>
            </a:pPr>
            <a:r>
              <a:rPr lang="id-ID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RAPBN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1504" y="2483944"/>
            <a:ext cx="11480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Kebijakan</a:t>
            </a:r>
            <a:r>
              <a:rPr lang="en-US" sz="9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Umum</a:t>
            </a:r>
            <a:endParaRPr lang="en-US" sz="9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1504" y="2712049"/>
            <a:ext cx="9733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Visi</a:t>
            </a:r>
            <a:r>
              <a:rPr lang="en-US" sz="9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900" b="1" dirty="0" err="1">
                <a:latin typeface="Century Gothic" charset="0"/>
                <a:ea typeface="Century Gothic" charset="0"/>
                <a:cs typeface="Century Gothic" charset="0"/>
              </a:rPr>
              <a:t>Kebijakan</a:t>
            </a:r>
            <a:endParaRPr lang="en-US" sz="9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8" name="Triangle 47"/>
          <p:cNvSpPr>
            <a:spLocks noChangeAspect="1"/>
          </p:cNvSpPr>
          <p:nvPr/>
        </p:nvSpPr>
        <p:spPr>
          <a:xfrm rot="5400000">
            <a:off x="201573" y="2780908"/>
            <a:ext cx="108012" cy="93114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003273"/>
              </p:ext>
            </p:extLst>
          </p:nvPr>
        </p:nvGraphicFramePr>
        <p:xfrm>
          <a:off x="1711919" y="1124744"/>
          <a:ext cx="7072313" cy="5544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4" imgW="14049507" imgH="10020204" progId="Excel.Sheet.12">
                  <p:embed/>
                </p:oleObj>
              </mc:Choice>
              <mc:Fallback>
                <p:oleObj name="Worksheet" r:id="rId4" imgW="14049507" imgH="1002020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919" y="1124744"/>
                        <a:ext cx="7072313" cy="55446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>
          <a:xfrm>
            <a:off x="1743076" y="476672"/>
            <a:ext cx="7128792" cy="50405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>
                <a:solidFill>
                  <a:prstClr val="black"/>
                </a:solidFill>
              </a:rPr>
              <a:t>Renstra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Ditjen</a:t>
            </a:r>
            <a:r>
              <a:rPr lang="en-US" sz="2400" b="1" dirty="0">
                <a:solidFill>
                  <a:prstClr val="black"/>
                </a:solidFill>
              </a:rPr>
              <a:t> GTK 2015 – 2019</a:t>
            </a:r>
          </a:p>
        </p:txBody>
      </p:sp>
    </p:spTree>
    <p:extLst>
      <p:ext uri="{BB962C8B-B14F-4D97-AF65-F5344CB8AC3E}">
        <p14:creationId xmlns:p14="http://schemas.microsoft.com/office/powerpoint/2010/main" val="294772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18373"/>
            <a:ext cx="9144000" cy="574323"/>
            <a:chOff x="0" y="118373"/>
            <a:chExt cx="9144000" cy="574323"/>
          </a:xfrm>
        </p:grpSpPr>
        <p:sp>
          <p:nvSpPr>
            <p:cNvPr id="15" name="TextBox 14"/>
            <p:cNvSpPr txBox="1"/>
            <p:nvPr/>
          </p:nvSpPr>
          <p:spPr>
            <a:xfrm>
              <a:off x="648072" y="118373"/>
              <a:ext cx="8495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257300" algn="ctr"/>
              <a:r>
                <a:rPr lang="en-US" sz="2800" b="1" dirty="0" err="1" smtClean="0"/>
                <a:t>Entitas</a:t>
              </a:r>
              <a:r>
                <a:rPr lang="en-US" sz="2800" b="1" dirty="0" smtClean="0"/>
                <a:t> </a:t>
              </a:r>
              <a:r>
                <a:rPr lang="en-US" sz="2800" b="1" dirty="0" err="1" smtClean="0"/>
                <a:t>Desain</a:t>
              </a:r>
              <a:r>
                <a:rPr lang="en-US" sz="2800" b="1" dirty="0" smtClean="0"/>
                <a:t> Tata </a:t>
              </a:r>
              <a:r>
                <a:rPr lang="en-US" sz="2800" b="1" dirty="0" err="1" smtClean="0"/>
                <a:t>Kelola</a:t>
              </a:r>
              <a:r>
                <a:rPr lang="en-US" sz="2800" b="1" dirty="0"/>
                <a:t> </a:t>
              </a:r>
              <a:r>
                <a:rPr lang="en-US" sz="2800" b="1" dirty="0" smtClean="0"/>
                <a:t>GTK</a:t>
              </a:r>
              <a:endParaRPr lang="en-US" sz="2800" b="1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0" y="692696"/>
              <a:ext cx="9144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4412536" y="1164833"/>
            <a:ext cx="0" cy="47158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64891" y="3522752"/>
            <a:ext cx="47158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755509" y="1855451"/>
            <a:ext cx="3334602" cy="33346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755509" y="1855451"/>
            <a:ext cx="3334602" cy="3334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 rot="12144462">
            <a:off x="3919934" y="1425570"/>
            <a:ext cx="1818263" cy="218349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Isosceles Triangle 10"/>
          <p:cNvSpPr/>
          <p:nvPr/>
        </p:nvSpPr>
        <p:spPr>
          <a:xfrm rot="1349034" flipH="1">
            <a:off x="3096290" y="3447866"/>
            <a:ext cx="1818263" cy="2183492"/>
          </a:xfrm>
          <a:prstGeom prst="triangl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 rot="14845443">
            <a:off x="4534671" y="2019761"/>
            <a:ext cx="1818263" cy="2183492"/>
          </a:xfrm>
          <a:prstGeom prst="triangl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17529559">
            <a:off x="4532958" y="2850253"/>
            <a:ext cx="1818263" cy="2183492"/>
          </a:xfrm>
          <a:prstGeom prst="triangle">
            <a:avLst/>
          </a:prstGeom>
          <a:solidFill>
            <a:schemeClr val="bg2">
              <a:lumMod val="75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20246081">
            <a:off x="3925081" y="3444439"/>
            <a:ext cx="1818263" cy="218349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 rot="4076797">
            <a:off x="2505535" y="2857101"/>
            <a:ext cx="1818263" cy="2183492"/>
          </a:xfrm>
          <a:prstGeom prst="triangl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6731160">
            <a:off x="2514100" y="2012905"/>
            <a:ext cx="1818263" cy="218349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9421685">
            <a:off x="3098014" y="1425567"/>
            <a:ext cx="1818263" cy="2183492"/>
          </a:xfrm>
          <a:prstGeom prst="triangl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667660" y="2808699"/>
            <a:ext cx="1417830" cy="1291975"/>
          </a:xfrm>
          <a:prstGeom prst="ellipse">
            <a:avLst/>
          </a:prstGeom>
          <a:solidFill>
            <a:schemeClr val="accent2"/>
          </a:solidFill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GTK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63899">
            <a:off x="4397978" y="1606304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PENDIDIKAN </a:t>
            </a:r>
          </a:p>
          <a:p>
            <a:pPr algn="ctr"/>
            <a:r>
              <a:rPr lang="en-US" sz="1600" b="1" dirty="0"/>
              <a:t>CALON</a:t>
            </a:r>
          </a:p>
          <a:p>
            <a:pPr algn="ctr"/>
            <a:r>
              <a:rPr lang="en-US" sz="1600" b="1" dirty="0" smtClean="0"/>
              <a:t>GTK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 rot="4005877">
            <a:off x="5399361" y="2684972"/>
            <a:ext cx="1276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REKRUTMEN</a:t>
            </a:r>
          </a:p>
        </p:txBody>
      </p:sp>
      <p:sp>
        <p:nvSpPr>
          <p:cNvPr id="25" name="TextBox 24"/>
          <p:cNvSpPr txBox="1"/>
          <p:nvPr/>
        </p:nvSpPr>
        <p:spPr>
          <a:xfrm rot="20188727">
            <a:off x="2977618" y="1618097"/>
            <a:ext cx="15424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PERENCANAAN </a:t>
            </a:r>
          </a:p>
          <a:p>
            <a:pPr algn="ctr"/>
            <a:r>
              <a:rPr lang="en-US" sz="1600" b="1" dirty="0"/>
              <a:t>KEBUTUHAN</a:t>
            </a:r>
          </a:p>
          <a:p>
            <a:pPr algn="ctr"/>
            <a:r>
              <a:rPr lang="en-US" sz="1600" b="1" dirty="0" smtClean="0"/>
              <a:t>GTK</a:t>
            </a:r>
            <a:endParaRPr lang="en-US" sz="1600" b="1" dirty="0"/>
          </a:p>
        </p:txBody>
      </p:sp>
      <p:sp>
        <p:nvSpPr>
          <p:cNvPr id="26" name="TextBox 25"/>
          <p:cNvSpPr txBox="1"/>
          <p:nvPr/>
        </p:nvSpPr>
        <p:spPr>
          <a:xfrm rot="17564141">
            <a:off x="2233680" y="2534021"/>
            <a:ext cx="1268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PELIBATAN </a:t>
            </a:r>
          </a:p>
          <a:p>
            <a:pPr algn="ctr"/>
            <a:r>
              <a:rPr lang="en-US" b="1" dirty="0" smtClean="0"/>
              <a:t>PUBLIK</a:t>
            </a:r>
          </a:p>
        </p:txBody>
      </p:sp>
      <p:sp>
        <p:nvSpPr>
          <p:cNvPr id="27" name="TextBox 26"/>
          <p:cNvSpPr txBox="1"/>
          <p:nvPr/>
        </p:nvSpPr>
        <p:spPr>
          <a:xfrm rot="17565717">
            <a:off x="5415203" y="3949061"/>
            <a:ext cx="1308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PEMBINAAN </a:t>
            </a:r>
          </a:p>
          <a:p>
            <a:pPr algn="ctr"/>
            <a:r>
              <a:rPr lang="en-US" sz="1600" b="1" dirty="0" smtClean="0"/>
              <a:t>KARIR 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 rot="20280000">
            <a:off x="4429776" y="4977632"/>
            <a:ext cx="1361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HARLINDUNG</a:t>
            </a:r>
            <a:endParaRPr lang="en-US" sz="1600" b="1" dirty="0"/>
          </a:p>
        </p:txBody>
      </p:sp>
      <p:sp>
        <p:nvSpPr>
          <p:cNvPr id="29" name="TextBox 28"/>
          <p:cNvSpPr txBox="1"/>
          <p:nvPr/>
        </p:nvSpPr>
        <p:spPr>
          <a:xfrm rot="1380000">
            <a:off x="3151602" y="4893527"/>
            <a:ext cx="1144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PROGRAM </a:t>
            </a:r>
          </a:p>
          <a:p>
            <a:pPr algn="ctr"/>
            <a:r>
              <a:rPr lang="en-US" sz="1600" b="1" dirty="0" smtClean="0"/>
              <a:t>AFIRMASI</a:t>
            </a:r>
            <a:endParaRPr lang="en-US" sz="1600" b="1" dirty="0"/>
          </a:p>
        </p:txBody>
      </p:sp>
      <p:sp>
        <p:nvSpPr>
          <p:cNvPr id="30" name="TextBox 29"/>
          <p:cNvSpPr txBox="1"/>
          <p:nvPr/>
        </p:nvSpPr>
        <p:spPr>
          <a:xfrm rot="4080000">
            <a:off x="2281853" y="3945564"/>
            <a:ext cx="1302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ORGANISASI </a:t>
            </a:r>
          </a:p>
          <a:p>
            <a:pPr algn="ctr"/>
            <a:r>
              <a:rPr lang="en-US" sz="1600" b="1" dirty="0" smtClean="0"/>
              <a:t>PROFESI</a:t>
            </a:r>
            <a:endParaRPr lang="en-US" sz="1600" b="1" dirty="0"/>
          </a:p>
        </p:txBody>
      </p:sp>
      <p:sp>
        <p:nvSpPr>
          <p:cNvPr id="31" name="Rectangle 30"/>
          <p:cNvSpPr/>
          <p:nvPr/>
        </p:nvSpPr>
        <p:spPr>
          <a:xfrm>
            <a:off x="7018635" y="1622656"/>
            <a:ext cx="20867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Pengangkatan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Penempatan</a:t>
            </a:r>
            <a:r>
              <a:rPr lang="en-US" dirty="0" smtClean="0"/>
              <a:t> GTK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781355" y="942824"/>
            <a:ext cx="3091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Pendidikan</a:t>
            </a:r>
            <a:r>
              <a:rPr lang="en-US" dirty="0" smtClean="0"/>
              <a:t> S1/D4 </a:t>
            </a:r>
            <a:r>
              <a:rPr lang="en-US" dirty="0" err="1" smtClean="0"/>
              <a:t>dan</a:t>
            </a:r>
            <a:r>
              <a:rPr lang="en-US" dirty="0" smtClean="0"/>
              <a:t> PPG</a:t>
            </a:r>
          </a:p>
          <a:p>
            <a:r>
              <a:rPr lang="en-US" dirty="0" err="1" smtClean="0"/>
              <a:t>Sesuai</a:t>
            </a:r>
            <a:r>
              <a:rPr lang="en-US" dirty="0" smtClean="0"/>
              <a:t> data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Dapodik</a:t>
            </a:r>
            <a:endParaRPr lang="en-US" dirty="0"/>
          </a:p>
        </p:txBody>
      </p:sp>
      <p:cxnSp>
        <p:nvCxnSpPr>
          <p:cNvPr id="33" name="Elbow Connector 32"/>
          <p:cNvCxnSpPr>
            <a:stCxn id="23" idx="0"/>
            <a:endCxn id="32" idx="1"/>
          </p:cNvCxnSpPr>
          <p:nvPr/>
        </p:nvCxnSpPr>
        <p:spPr>
          <a:xfrm rot="5400000" flipH="1" flipV="1">
            <a:off x="5312346" y="1169569"/>
            <a:ext cx="372588" cy="56543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50714" y="880230"/>
            <a:ext cx="2784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Kebutu</a:t>
            </a:r>
            <a:r>
              <a:rPr lang="en-US" dirty="0" err="1" smtClean="0">
                <a:solidFill>
                  <a:srgbClr val="0070C0"/>
                </a:solidFill>
              </a:rPr>
              <a:t>h</a:t>
            </a:r>
            <a:r>
              <a:rPr lang="en-US" dirty="0" err="1" smtClean="0"/>
              <a:t>an</a:t>
            </a:r>
            <a:r>
              <a:rPr lang="en-US" dirty="0" smtClean="0"/>
              <a:t> GTK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Dapodik</a:t>
            </a:r>
            <a:endParaRPr lang="en-US" dirty="0" smtClean="0"/>
          </a:p>
          <a:p>
            <a:r>
              <a:rPr lang="en-US" dirty="0" err="1" smtClean="0">
                <a:solidFill>
                  <a:srgbClr val="0070C0"/>
                </a:solidFill>
              </a:rPr>
              <a:t>Redistribusi</a:t>
            </a:r>
            <a:r>
              <a:rPr lang="en-US" dirty="0" smtClean="0">
                <a:solidFill>
                  <a:srgbClr val="0070C0"/>
                </a:solidFill>
              </a:rPr>
              <a:t> Guru </a:t>
            </a:r>
            <a:r>
              <a:rPr lang="en-US" dirty="0" err="1" smtClean="0">
                <a:solidFill>
                  <a:srgbClr val="0070C0"/>
                </a:solidFill>
              </a:rPr>
              <a:t>dan</a:t>
            </a:r>
            <a:r>
              <a:rPr lang="en-US" dirty="0" smtClean="0">
                <a:solidFill>
                  <a:srgbClr val="0070C0"/>
                </a:solidFill>
              </a:rPr>
              <a:t> TK 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35" name="Elbow Connector 34"/>
          <p:cNvCxnSpPr>
            <a:stCxn id="25" idx="0"/>
            <a:endCxn id="34" idx="3"/>
          </p:cNvCxnSpPr>
          <p:nvPr/>
        </p:nvCxnSpPr>
        <p:spPr>
          <a:xfrm rot="16200000" flipV="1">
            <a:off x="3153511" y="1223129"/>
            <a:ext cx="310725" cy="54825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702055" y="3302516"/>
            <a:ext cx="10303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UKG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PKB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PKG</a:t>
            </a:r>
          </a:p>
        </p:txBody>
      </p:sp>
      <p:cxnSp>
        <p:nvCxnSpPr>
          <p:cNvPr id="37" name="Elbow Connector 36"/>
          <p:cNvCxnSpPr>
            <a:stCxn id="27" idx="2"/>
            <a:endCxn id="36" idx="1"/>
          </p:cNvCxnSpPr>
          <p:nvPr/>
        </p:nvCxnSpPr>
        <p:spPr>
          <a:xfrm flipV="1">
            <a:off x="6339004" y="3810348"/>
            <a:ext cx="1363051" cy="54422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372152" y="4651659"/>
            <a:ext cx="250097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err="1" smtClean="0"/>
              <a:t>Kesejahteraan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err="1" smtClean="0"/>
              <a:t>Penghargaan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TPG. TPK, TF, MT</a:t>
            </a:r>
            <a:endParaRPr lang="en-US" dirty="0"/>
          </a:p>
        </p:txBody>
      </p:sp>
      <p:cxnSp>
        <p:nvCxnSpPr>
          <p:cNvPr id="39" name="Elbow Connector 38"/>
          <p:cNvCxnSpPr>
            <a:stCxn id="18" idx="3"/>
            <a:endCxn id="38" idx="1"/>
          </p:cNvCxnSpPr>
          <p:nvPr/>
        </p:nvCxnSpPr>
        <p:spPr>
          <a:xfrm rot="5400000" flipH="1" flipV="1">
            <a:off x="5735640" y="4907839"/>
            <a:ext cx="154027" cy="1118996"/>
          </a:xfrm>
          <a:prstGeom prst="bentConnector4">
            <a:avLst>
              <a:gd name="adj1" fmla="val -148416"/>
              <a:gd name="adj2" fmla="val 7190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29" idx="2"/>
            <a:endCxn id="55" idx="3"/>
          </p:cNvCxnSpPr>
          <p:nvPr/>
        </p:nvCxnSpPr>
        <p:spPr>
          <a:xfrm rot="5400000">
            <a:off x="2557278" y="4843862"/>
            <a:ext cx="441122" cy="16635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2" idx="3"/>
            <a:endCxn id="31" idx="1"/>
          </p:cNvCxnSpPr>
          <p:nvPr/>
        </p:nvCxnSpPr>
        <p:spPr>
          <a:xfrm flipV="1">
            <a:off x="6451889" y="1945822"/>
            <a:ext cx="566746" cy="74655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877050" y="6546851"/>
            <a:ext cx="2133600" cy="30887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B82F7D-9655-4409-8206-CECC9BD3F9F1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id-ID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34761" y="3579515"/>
            <a:ext cx="8844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400" b="1" dirty="0" smtClean="0"/>
              <a:t>PGRI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b="1" dirty="0" smtClean="0"/>
              <a:t>IGI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b="1" dirty="0" smtClean="0"/>
              <a:t>FGII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62934" y="2026206"/>
            <a:ext cx="1384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b="1" dirty="0" smtClean="0"/>
              <a:t>DUDI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="1" dirty="0" smtClean="0"/>
              <a:t>ASOSIASI</a:t>
            </a:r>
          </a:p>
        </p:txBody>
      </p:sp>
      <p:cxnSp>
        <p:nvCxnSpPr>
          <p:cNvPr id="45" name="Elbow Connector 44"/>
          <p:cNvCxnSpPr>
            <a:stCxn id="26" idx="0"/>
            <a:endCxn id="44" idx="3"/>
          </p:cNvCxnSpPr>
          <p:nvPr/>
        </p:nvCxnSpPr>
        <p:spPr>
          <a:xfrm rot="10800000">
            <a:off x="1547505" y="2349373"/>
            <a:ext cx="1022301" cy="38291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3" idx="3"/>
            <a:endCxn id="19" idx="3"/>
          </p:cNvCxnSpPr>
          <p:nvPr/>
        </p:nvCxnSpPr>
        <p:spPr>
          <a:xfrm>
            <a:off x="1219200" y="3948847"/>
            <a:ext cx="1183599" cy="40991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073108" y="3823675"/>
            <a:ext cx="643125" cy="27699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MUTU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60204" y="2739958"/>
            <a:ext cx="716863" cy="27699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AKSES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66973" y="809057"/>
            <a:ext cx="1218603" cy="27699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AKSES/MUTU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31268" y="713362"/>
            <a:ext cx="716863" cy="27699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AKSES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55544" y="5757681"/>
            <a:ext cx="643125" cy="27699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MUTU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34723" y="6033700"/>
            <a:ext cx="1218603" cy="27699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AKSES/MUTU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219200" y="3964449"/>
            <a:ext cx="643125" cy="27699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MUTU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3656" y="2722351"/>
            <a:ext cx="643125" cy="27699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MUTU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50714" y="5434516"/>
            <a:ext cx="16953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GGD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err="1" smtClean="0"/>
              <a:t>Sertifikasi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err="1" smtClean="0"/>
              <a:t>Kualifikasi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65692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18373"/>
            <a:ext cx="9144000" cy="574323"/>
            <a:chOff x="0" y="118373"/>
            <a:chExt cx="9144000" cy="574323"/>
          </a:xfrm>
        </p:grpSpPr>
        <p:sp>
          <p:nvSpPr>
            <p:cNvPr id="15" name="TextBox 14"/>
            <p:cNvSpPr txBox="1"/>
            <p:nvPr/>
          </p:nvSpPr>
          <p:spPr>
            <a:xfrm>
              <a:off x="648072" y="118373"/>
              <a:ext cx="8495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"/>
              <a:r>
                <a:rPr lang="en-US" sz="2800" b="1" dirty="0" err="1">
                  <a:solidFill>
                    <a:srgbClr val="4472C4">
                      <a:lumMod val="50000"/>
                    </a:srgbClr>
                  </a:solidFill>
                  <a:latin typeface="Century Gothic" panose="020B0502020202020204" pitchFamily="34" charset="0"/>
                </a:rPr>
                <a:t>Prinsip</a:t>
              </a:r>
              <a:r>
                <a:rPr lang="en-US" sz="2800" b="1" dirty="0">
                  <a:solidFill>
                    <a:srgbClr val="4472C4">
                      <a:lumMod val="50000"/>
                    </a:srgbClr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sz="2800" b="1" dirty="0" err="1">
                  <a:solidFill>
                    <a:srgbClr val="4472C4">
                      <a:lumMod val="50000"/>
                    </a:srgbClr>
                  </a:solidFill>
                  <a:latin typeface="Century Gothic" panose="020B0502020202020204" pitchFamily="34" charset="0"/>
                </a:rPr>
                <a:t>Dasar</a:t>
              </a:r>
              <a:r>
                <a:rPr lang="en-US" sz="2800" b="1" dirty="0">
                  <a:solidFill>
                    <a:srgbClr val="4472C4">
                      <a:lumMod val="50000"/>
                    </a:srgbClr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sz="2800" b="1" dirty="0" err="1">
                  <a:solidFill>
                    <a:srgbClr val="4472C4">
                      <a:lumMod val="50000"/>
                    </a:srgbClr>
                  </a:solidFill>
                  <a:latin typeface="Century Gothic" panose="020B0502020202020204" pitchFamily="34" charset="0"/>
                </a:rPr>
                <a:t>Kebijakan</a:t>
              </a:r>
              <a:r>
                <a:rPr lang="en-US" sz="2800" b="1" dirty="0">
                  <a:solidFill>
                    <a:srgbClr val="4472C4">
                      <a:lumMod val="50000"/>
                    </a:srgbClr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sz="2800" b="1" dirty="0" err="1">
                  <a:solidFill>
                    <a:srgbClr val="4472C4">
                      <a:lumMod val="50000"/>
                    </a:srgbClr>
                  </a:solidFill>
                  <a:latin typeface="Century Gothic" panose="020B0502020202020204" pitchFamily="34" charset="0"/>
                </a:rPr>
                <a:t>Tatakelola</a:t>
              </a:r>
              <a:r>
                <a:rPr lang="en-US" sz="2800" b="1" dirty="0">
                  <a:solidFill>
                    <a:srgbClr val="4472C4">
                      <a:lumMod val="50000"/>
                    </a:srgbClr>
                  </a:solidFill>
                  <a:latin typeface="Century Gothic" panose="020B0502020202020204" pitchFamily="34" charset="0"/>
                </a:rPr>
                <a:t> GTK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0" y="692696"/>
              <a:ext cx="9144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20913482"/>
              </p:ext>
            </p:extLst>
          </p:nvPr>
        </p:nvGraphicFramePr>
        <p:xfrm>
          <a:off x="277688" y="671428"/>
          <a:ext cx="8686800" cy="6186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14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F3F60-F367-4BBF-B07A-FCF1ADC09422}" type="slidenum">
              <a:rPr lang="id-ID"/>
              <a:pPr>
                <a:defRPr/>
              </a:pPr>
              <a:t>7</a:t>
            </a:fld>
            <a:endParaRPr lang="id-ID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42876"/>
            <a:ext cx="8229600" cy="54292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</a:rPr>
              <a:t>Arah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</a:rPr>
              <a:t>Kebijakan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d-ID" sz="3600" b="1" dirty="0" smtClean="0">
                <a:solidFill>
                  <a:schemeClr val="accent6">
                    <a:lumMod val="75000"/>
                  </a:schemeClr>
                </a:solidFill>
              </a:rPr>
              <a:t>Pengembangan Tenaga Kependidikan</a:t>
            </a:r>
            <a:endParaRPr lang="en-GB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63643" y="2852738"/>
            <a:ext cx="1590308" cy="150221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Program </a:t>
            </a:r>
            <a:r>
              <a:rPr lang="en-US" sz="1600" b="1" dirty="0" err="1" smtClean="0"/>
              <a:t>dan</a:t>
            </a:r>
            <a:r>
              <a:rPr lang="en-US" sz="1600" b="1" dirty="0" smtClean="0"/>
              <a:t> </a:t>
            </a:r>
            <a:r>
              <a:rPr lang="id-ID" sz="1600" b="1" dirty="0" smtClean="0"/>
              <a:t>Sasaran Strategis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Dit</a:t>
            </a:r>
            <a:r>
              <a:rPr lang="en-US" sz="1600" b="1" dirty="0" smtClean="0"/>
              <a:t>. PTK </a:t>
            </a:r>
            <a:r>
              <a:rPr lang="en-US" sz="1600" b="1" dirty="0" err="1" smtClean="0"/>
              <a:t>Dikmen</a:t>
            </a:r>
            <a:endParaRPr lang="id-ID" sz="1600" b="1" dirty="0"/>
          </a:p>
        </p:txBody>
      </p:sp>
      <p:sp>
        <p:nvSpPr>
          <p:cNvPr id="8" name="Oval 7"/>
          <p:cNvSpPr/>
          <p:nvPr/>
        </p:nvSpPr>
        <p:spPr>
          <a:xfrm>
            <a:off x="1071197" y="1557338"/>
            <a:ext cx="974480" cy="10795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dirty="0"/>
          </a:p>
        </p:txBody>
      </p:sp>
      <p:sp>
        <p:nvSpPr>
          <p:cNvPr id="11273" name="TextBox 9"/>
          <p:cNvSpPr txBox="1">
            <a:spLocks noChangeArrowheads="1"/>
          </p:cNvSpPr>
          <p:nvPr/>
        </p:nvSpPr>
        <p:spPr bwMode="auto">
          <a:xfrm>
            <a:off x="922156" y="1727200"/>
            <a:ext cx="131799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d-ID" altLang="en-US" sz="1400"/>
              <a:t>PERPRES/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d-ID" altLang="en-US" sz="1400"/>
              <a:t>PERMEDIKBUD,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d-ID" altLang="en-US" sz="1400"/>
              <a:t>DLL</a:t>
            </a:r>
          </a:p>
        </p:txBody>
      </p:sp>
      <p:sp>
        <p:nvSpPr>
          <p:cNvPr id="12" name="Oval 11"/>
          <p:cNvSpPr/>
          <p:nvPr/>
        </p:nvSpPr>
        <p:spPr>
          <a:xfrm>
            <a:off x="252046" y="2565400"/>
            <a:ext cx="974481" cy="10795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dirty="0"/>
          </a:p>
        </p:txBody>
      </p:sp>
      <p:sp>
        <p:nvSpPr>
          <p:cNvPr id="14" name="Oval 13"/>
          <p:cNvSpPr/>
          <p:nvPr/>
        </p:nvSpPr>
        <p:spPr>
          <a:xfrm>
            <a:off x="337039" y="3933825"/>
            <a:ext cx="975946" cy="10795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dirty="0"/>
          </a:p>
        </p:txBody>
      </p:sp>
      <p:sp>
        <p:nvSpPr>
          <p:cNvPr id="11276" name="TextBox 14"/>
          <p:cNvSpPr txBox="1">
            <a:spLocks noChangeArrowheads="1"/>
          </p:cNvSpPr>
          <p:nvPr/>
        </p:nvSpPr>
        <p:spPr bwMode="auto">
          <a:xfrm>
            <a:off x="323018" y="2852739"/>
            <a:ext cx="8325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d-ID" altLang="en-US" sz="1800"/>
              <a:t>RPJMN</a:t>
            </a:r>
          </a:p>
        </p:txBody>
      </p:sp>
      <p:sp>
        <p:nvSpPr>
          <p:cNvPr id="11277" name="TextBox 16"/>
          <p:cNvSpPr txBox="1">
            <a:spLocks noChangeArrowheads="1"/>
          </p:cNvSpPr>
          <p:nvPr/>
        </p:nvSpPr>
        <p:spPr bwMode="auto">
          <a:xfrm>
            <a:off x="323683" y="4287839"/>
            <a:ext cx="9543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d-ID" altLang="en-US" sz="1600"/>
              <a:t>RENSTRA</a:t>
            </a:r>
          </a:p>
        </p:txBody>
      </p:sp>
      <p:sp>
        <p:nvSpPr>
          <p:cNvPr id="18" name="Down Arrow 17"/>
          <p:cNvSpPr/>
          <p:nvPr/>
        </p:nvSpPr>
        <p:spPr>
          <a:xfrm rot="19950549">
            <a:off x="1635369" y="2574925"/>
            <a:ext cx="410308" cy="36195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045677" y="1773238"/>
            <a:ext cx="2127738" cy="10795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045677" y="4437064"/>
            <a:ext cx="2127738" cy="11525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4876800" y="1052513"/>
          <a:ext cx="4082561" cy="5040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6426"/>
                <a:gridCol w="3656135"/>
              </a:tblGrid>
              <a:tr h="10080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nn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Perencanaan</a:t>
                      </a:r>
                      <a:r>
                        <a:rPr lang="id-ID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Kebutuhan Tenaga Kependididikan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Peningkatan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Tata </a:t>
                      </a:r>
                      <a:r>
                        <a:rPr lang="en-US" sz="2000" b="0" i="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Kelola</a:t>
                      </a:r>
                      <a:endParaRPr lang="nn-NO" sz="2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0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20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Peningkatan </a:t>
                      </a:r>
                      <a:r>
                        <a:rPr lang="en-US" sz="200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Kualifikasi</a:t>
                      </a:r>
                      <a:r>
                        <a:rPr lang="en-US" sz="20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dan</a:t>
                      </a:r>
                      <a:r>
                        <a:rPr lang="en-US" sz="20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Kompetensi</a:t>
                      </a:r>
                      <a:r>
                        <a:rPr lang="en-US" sz="200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Tenaga</a:t>
                      </a:r>
                      <a:r>
                        <a:rPr lang="en-US" sz="200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Kependidikan</a:t>
                      </a:r>
                      <a:endParaRPr lang="nn-NO" sz="2000" b="0" i="0" u="none" strike="noStrik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0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Penilaian</a:t>
                      </a:r>
                      <a:r>
                        <a:rPr lang="en-US" sz="200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Kinerja</a:t>
                      </a:r>
                      <a:r>
                        <a:rPr lang="en-US" sz="200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dan</a:t>
                      </a:r>
                      <a:r>
                        <a:rPr lang="en-US" sz="200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Pengembangan</a:t>
                      </a:r>
                      <a:r>
                        <a:rPr lang="en-US" sz="200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Karir</a:t>
                      </a:r>
                      <a:r>
                        <a:rPr lang="en-US" sz="200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Tenaga</a:t>
                      </a:r>
                      <a:r>
                        <a:rPr lang="en-US" sz="200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Kependidkan</a:t>
                      </a:r>
                      <a:endParaRPr lang="id-ID" sz="2000" b="0" i="0" u="none" strike="noStrik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0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Peningkatan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Penghargaan</a:t>
                      </a:r>
                      <a:r>
                        <a:rPr lang="en-US" sz="20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20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Perlindungan</a:t>
                      </a:r>
                      <a:r>
                        <a:rPr lang="en-US" sz="20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Tenaga</a:t>
                      </a:r>
                      <a:r>
                        <a:rPr lang="en-US" sz="20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Kependidikan</a:t>
                      </a:r>
                      <a:endParaRPr lang="sv-SE" sz="2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0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Pengembangan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Pendidikan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Khusus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Layanan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Khusus</a:t>
                      </a:r>
                      <a:endParaRPr lang="id-ID" sz="2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6457" marR="66457" marT="9525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" name="Down Arrow 26"/>
          <p:cNvSpPr/>
          <p:nvPr/>
        </p:nvSpPr>
        <p:spPr>
          <a:xfrm rot="17858982">
            <a:off x="1081149" y="3254803"/>
            <a:ext cx="446087" cy="3341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8" name="Down Arrow 27"/>
          <p:cNvSpPr/>
          <p:nvPr/>
        </p:nvSpPr>
        <p:spPr>
          <a:xfrm rot="14420247">
            <a:off x="1154418" y="3937428"/>
            <a:ext cx="446087" cy="3341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9" name="Down Arrow 28"/>
          <p:cNvSpPr/>
          <p:nvPr/>
        </p:nvSpPr>
        <p:spPr>
          <a:xfrm rot="12088363">
            <a:off x="1720361" y="4365625"/>
            <a:ext cx="411774" cy="36195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2" name="Rectangle 21"/>
          <p:cNvSpPr/>
          <p:nvPr/>
        </p:nvSpPr>
        <p:spPr>
          <a:xfrm>
            <a:off x="1226527" y="6211669"/>
            <a:ext cx="7244862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>
              <a:defRPr/>
            </a:pPr>
            <a:r>
              <a:rPr lang="id-ID" b="1" dirty="0">
                <a:solidFill>
                  <a:schemeClr val="tx2">
                    <a:lumMod val="75000"/>
                  </a:schemeClr>
                </a:solidFill>
              </a:rPr>
              <a:t>Penerapan prinsip-prinsip </a:t>
            </a:r>
            <a:r>
              <a:rPr lang="id-ID" b="1" i="1" dirty="0">
                <a:solidFill>
                  <a:schemeClr val="tx2">
                    <a:lumMod val="75000"/>
                  </a:schemeClr>
                </a:solidFill>
              </a:rPr>
              <a:t>good corporate governance</a:t>
            </a:r>
            <a:r>
              <a:rPr lang="id-ID" b="1" dirty="0">
                <a:solidFill>
                  <a:schemeClr val="tx2">
                    <a:lumMod val="75000"/>
                  </a:schemeClr>
                </a:solidFill>
              </a:rPr>
              <a:t> (GCG</a:t>
            </a:r>
            <a:r>
              <a:rPr lang="id-ID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">
              <a:defRPr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*)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Sesuai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arahan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Dirjen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 GTK / Dir. PTK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Tendik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 </a:t>
            </a:r>
            <a:endParaRPr lang="id-ID" b="1" dirty="0">
              <a:solidFill>
                <a:schemeClr val="tx2">
                  <a:lumMod val="75000"/>
                </a:schemeClr>
              </a:solidFill>
              <a:latin typeface="Calibri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466851" y="4673600"/>
            <a:ext cx="975946" cy="10795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dirty="0"/>
          </a:p>
        </p:txBody>
      </p:sp>
      <p:sp>
        <p:nvSpPr>
          <p:cNvPr id="11306" name="TextBox 16"/>
          <p:cNvSpPr txBox="1">
            <a:spLocks noChangeArrowheads="1"/>
          </p:cNvSpPr>
          <p:nvPr/>
        </p:nvSpPr>
        <p:spPr bwMode="auto">
          <a:xfrm>
            <a:off x="1104333" y="4921250"/>
            <a:ext cx="17214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d-ID" altLang="en-US" sz="1600"/>
              <a:t>PROKER/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d-ID" altLang="en-US" sz="1600"/>
              <a:t>KONTRAK KINERJA</a:t>
            </a:r>
          </a:p>
        </p:txBody>
      </p:sp>
      <p:sp>
        <p:nvSpPr>
          <p:cNvPr id="2" name="Right Arrow 1"/>
          <p:cNvSpPr/>
          <p:nvPr/>
        </p:nvSpPr>
        <p:spPr>
          <a:xfrm>
            <a:off x="3914824" y="3303421"/>
            <a:ext cx="929054" cy="78706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447800" y="3222071"/>
            <a:ext cx="1590308" cy="88241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 smtClean="0"/>
              <a:t>Kebijakan</a:t>
            </a:r>
            <a:r>
              <a:rPr lang="en-US" sz="1600" b="1" dirty="0"/>
              <a:t> </a:t>
            </a:r>
            <a:r>
              <a:rPr lang="en-US" sz="1600" b="1" dirty="0" err="1" smtClean="0"/>
              <a:t>Ditjen</a:t>
            </a:r>
            <a:r>
              <a:rPr lang="en-US" sz="1600" b="1" dirty="0" smtClean="0"/>
              <a:t> GTK</a:t>
            </a:r>
            <a:endParaRPr lang="id-ID" sz="1600" b="1" dirty="0"/>
          </a:p>
        </p:txBody>
      </p:sp>
    </p:spTree>
    <p:extLst>
      <p:ext uri="{BB962C8B-B14F-4D97-AF65-F5344CB8AC3E}">
        <p14:creationId xmlns:p14="http://schemas.microsoft.com/office/powerpoint/2010/main" val="61931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0825" y="981075"/>
            <a:ext cx="8713788" cy="57324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48" name="Rectangle 47"/>
          <p:cNvSpPr/>
          <p:nvPr/>
        </p:nvSpPr>
        <p:spPr>
          <a:xfrm>
            <a:off x="5207000" y="1419225"/>
            <a:ext cx="1079500" cy="3594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b="1" dirty="0"/>
              <a:t>KHALAYAK SASARAN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</p:txBody>
      </p:sp>
      <p:sp>
        <p:nvSpPr>
          <p:cNvPr id="42" name="Rectangle 41"/>
          <p:cNvSpPr/>
          <p:nvPr/>
        </p:nvSpPr>
        <p:spPr>
          <a:xfrm>
            <a:off x="3560763" y="1404938"/>
            <a:ext cx="1501775" cy="36083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b="1" dirty="0"/>
              <a:t/>
            </a:r>
            <a:br>
              <a:rPr lang="id-ID" sz="1400" b="1" dirty="0"/>
            </a:br>
            <a:endParaRPr lang="id-ID" sz="1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/>
          </a:p>
        </p:txBody>
      </p:sp>
      <p:sp>
        <p:nvSpPr>
          <p:cNvPr id="41" name="Rectangle 40"/>
          <p:cNvSpPr/>
          <p:nvPr/>
        </p:nvSpPr>
        <p:spPr>
          <a:xfrm>
            <a:off x="498476" y="2303463"/>
            <a:ext cx="1758950" cy="15017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5" name="Rectangle 4"/>
          <p:cNvSpPr/>
          <p:nvPr/>
        </p:nvSpPr>
        <p:spPr>
          <a:xfrm>
            <a:off x="2454274" y="1597819"/>
            <a:ext cx="986541" cy="33864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6" name="Rounded Rectangle 5"/>
          <p:cNvSpPr/>
          <p:nvPr/>
        </p:nvSpPr>
        <p:spPr>
          <a:xfrm>
            <a:off x="5280025" y="2064544"/>
            <a:ext cx="933450" cy="71278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900" b="1" dirty="0">
                <a:solidFill>
                  <a:schemeClr val="bg1"/>
                </a:solidFill>
              </a:rPr>
              <a:t>TENAGA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900" b="1" dirty="0">
                <a:solidFill>
                  <a:schemeClr val="bg1"/>
                </a:solidFill>
              </a:rPr>
              <a:t>KEPENDIDIKAN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875463" y="2779713"/>
            <a:ext cx="2089150" cy="129698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b="1" dirty="0"/>
              <a:t>OUTPUT</a:t>
            </a:r>
            <a:endParaRPr lang="id-ID" sz="11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900" dirty="0"/>
          </a:p>
        </p:txBody>
      </p:sp>
      <p:sp>
        <p:nvSpPr>
          <p:cNvPr id="11" name="Rectangle 10">
            <a:hlinkClick r:id="rId2" action="ppaction://hlinkpres?slideindex=1&amp;slidetitle="/>
          </p:cNvPr>
          <p:cNvSpPr/>
          <p:nvPr/>
        </p:nvSpPr>
        <p:spPr>
          <a:xfrm>
            <a:off x="660641" y="2642752"/>
            <a:ext cx="1566256" cy="8739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DIREKTORAT PEMBINAAN TENAGA KEPENDIDIKAN DIKDASMEN</a:t>
            </a:r>
            <a:endParaRPr lang="id-ID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72454" y="1774059"/>
            <a:ext cx="779462" cy="77787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LP2KS</a:t>
            </a:r>
            <a:endParaRPr lang="id-ID" dirty="0"/>
          </a:p>
        </p:txBody>
      </p:sp>
      <p:sp>
        <p:nvSpPr>
          <p:cNvPr id="13" name="Rectangle 12"/>
          <p:cNvSpPr/>
          <p:nvPr/>
        </p:nvSpPr>
        <p:spPr>
          <a:xfrm>
            <a:off x="2562898" y="2642752"/>
            <a:ext cx="779462" cy="740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dirty="0">
                <a:solidFill>
                  <a:schemeClr val="tx1"/>
                </a:solidFill>
              </a:rPr>
              <a:t>P4TK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2298700" y="2941638"/>
            <a:ext cx="155575" cy="493712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22" name="Right Arrow 21"/>
          <p:cNvSpPr/>
          <p:nvPr/>
        </p:nvSpPr>
        <p:spPr>
          <a:xfrm>
            <a:off x="5075238" y="2790825"/>
            <a:ext cx="157162" cy="493713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23" name="Rectangle 22"/>
          <p:cNvSpPr/>
          <p:nvPr/>
        </p:nvSpPr>
        <p:spPr>
          <a:xfrm>
            <a:off x="2517139" y="5271135"/>
            <a:ext cx="4176713" cy="8248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   </a:t>
            </a:r>
            <a:r>
              <a:rPr lang="id-ID" sz="1400" b="1" dirty="0" smtClean="0">
                <a:solidFill>
                  <a:schemeClr val="tx1"/>
                </a:solidFill>
              </a:rPr>
              <a:t>TOOLS </a:t>
            </a:r>
            <a:r>
              <a:rPr lang="id-ID" sz="1400" b="1" dirty="0">
                <a:solidFill>
                  <a:schemeClr val="tx1"/>
                </a:solidFill>
              </a:rPr>
              <a:t>MANAGEMENT</a:t>
            </a:r>
            <a:endParaRPr lang="id-ID" sz="11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 dirty="0">
              <a:solidFill>
                <a:schemeClr val="tx1"/>
              </a:solidFill>
            </a:endParaRPr>
          </a:p>
        </p:txBody>
      </p:sp>
      <p:sp>
        <p:nvSpPr>
          <p:cNvPr id="4120" name="TextBox 26"/>
          <p:cNvSpPr txBox="1">
            <a:spLocks noChangeArrowheads="1"/>
          </p:cNvSpPr>
          <p:nvPr/>
        </p:nvSpPr>
        <p:spPr bwMode="auto">
          <a:xfrm>
            <a:off x="1752931" y="314295"/>
            <a:ext cx="50063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sz="2000" b="1" dirty="0" smtClean="0">
                <a:solidFill>
                  <a:srgbClr val="002060"/>
                </a:solidFill>
                <a:latin typeface="Calibri" pitchFamily="34" charset="0"/>
              </a:rPr>
              <a:t>A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LUR BISNIS PROGRAM DIT. PTK DIKDASMEN</a:t>
            </a:r>
            <a:endParaRPr lang="id-ID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281613" y="3123285"/>
            <a:ext cx="933450" cy="65881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800" dirty="0">
                <a:solidFill>
                  <a:schemeClr val="tx1"/>
                </a:solidFill>
              </a:rPr>
              <a:t>KOMUNITAS/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800" dirty="0">
                <a:solidFill>
                  <a:schemeClr val="tx1"/>
                </a:solidFill>
              </a:rPr>
              <a:t>ASOSIASI PTK (KKG, MGMP, KKKS, MKKS, KKPS, MKPS)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3440816" y="2924150"/>
            <a:ext cx="155645" cy="494155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31" name="Oval 30">
            <a:hlinkClick r:id="rId3" action="ppaction://hlinkpres?slideindex=1&amp;slidetitle="/>
          </p:cNvPr>
          <p:cNvSpPr/>
          <p:nvPr/>
        </p:nvSpPr>
        <p:spPr>
          <a:xfrm>
            <a:off x="498476" y="5335607"/>
            <a:ext cx="1551304" cy="13779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dirty="0" smtClean="0">
                <a:solidFill>
                  <a:srgbClr val="002060"/>
                </a:solidFill>
              </a:rPr>
              <a:t>DAPODIK</a:t>
            </a:r>
            <a:r>
              <a:rPr lang="en-US" sz="1400" dirty="0" smtClean="0">
                <a:solidFill>
                  <a:srgbClr val="002060"/>
                </a:solidFill>
              </a:rPr>
              <a:t>/</a:t>
            </a:r>
            <a:r>
              <a:rPr lang="id-ID" sz="1400" dirty="0" smtClean="0">
                <a:solidFill>
                  <a:srgbClr val="002060"/>
                </a:solidFill>
              </a:rPr>
              <a:t> (</a:t>
            </a:r>
            <a:r>
              <a:rPr lang="id-ID" sz="1400" dirty="0">
                <a:solidFill>
                  <a:srgbClr val="002060"/>
                </a:solidFill>
              </a:rPr>
              <a:t>NPSN, NISN, NUPTK)  dan  EDS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888163" y="4652963"/>
            <a:ext cx="2003425" cy="115252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b="1" dirty="0"/>
              <a:t>OUTCOME</a:t>
            </a:r>
            <a:endParaRPr lang="id-ID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000" dirty="0"/>
          </a:p>
        </p:txBody>
      </p:sp>
      <p:sp>
        <p:nvSpPr>
          <p:cNvPr id="43" name="Rectangle 42">
            <a:hlinkClick r:id="rId4" action="ppaction://hlinkpres?slideindex=1&amp;slidetitle="/>
          </p:cNvPr>
          <p:cNvSpPr/>
          <p:nvPr/>
        </p:nvSpPr>
        <p:spPr>
          <a:xfrm>
            <a:off x="3664032" y="1597819"/>
            <a:ext cx="1296987" cy="4667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PERENCANAAN KEBUTUHAN</a:t>
            </a:r>
            <a:endParaRPr lang="id-ID" sz="11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663156" y="2129631"/>
            <a:ext cx="1296987" cy="6477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PENINGKATAN KOMPETENSI DAN KUAFIKASI</a:t>
            </a:r>
            <a:endParaRPr lang="id-ID" sz="11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64743" y="2878810"/>
            <a:ext cx="1295400" cy="4889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PENGEMBANGAN KARIR</a:t>
            </a:r>
            <a:endParaRPr lang="id-ID" sz="11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694113" y="4076700"/>
            <a:ext cx="1296987" cy="7461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PEND. KHUSUS DAN LAYANAN KHUSUS</a:t>
            </a:r>
            <a:endParaRPr lang="id-ID" sz="1100" b="1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007225" y="3081338"/>
            <a:ext cx="1836738" cy="3921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050" dirty="0">
                <a:solidFill>
                  <a:srgbClr val="002060"/>
                </a:solidFill>
              </a:rPr>
              <a:t>KUALITAS LAYANAN  </a:t>
            </a:r>
            <a:r>
              <a:rPr lang="en-US" sz="1050" dirty="0" smtClean="0">
                <a:solidFill>
                  <a:srgbClr val="002060"/>
                </a:solidFill>
              </a:rPr>
              <a:t>DAN PRODUK</a:t>
            </a:r>
            <a:endParaRPr lang="id-ID" sz="1050" dirty="0">
              <a:solidFill>
                <a:srgbClr val="002060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7007225" y="3556000"/>
            <a:ext cx="1871663" cy="3524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solidFill>
                  <a:srgbClr val="002060"/>
                </a:solidFill>
              </a:rPr>
              <a:t>TENDIK MENINGKAT KUALITASNYA</a:t>
            </a:r>
            <a:endParaRPr lang="id-ID" sz="1050" dirty="0">
              <a:solidFill>
                <a:srgbClr val="002060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970713" y="4986338"/>
            <a:ext cx="1849437" cy="60642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/>
              <a:t>TENDIK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/>
              <a:t>MULIA KARENA KARYA</a:t>
            </a:r>
            <a:endParaRPr lang="id-ID" sz="1100" dirty="0"/>
          </a:p>
        </p:txBody>
      </p:sp>
      <p:sp>
        <p:nvSpPr>
          <p:cNvPr id="53" name="Rectangle 52"/>
          <p:cNvSpPr/>
          <p:nvPr/>
        </p:nvSpPr>
        <p:spPr>
          <a:xfrm>
            <a:off x="2576513" y="5596254"/>
            <a:ext cx="1295400" cy="4683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b="1" dirty="0"/>
              <a:t>BERBAGI SUMBERDAYA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987483" y="5597207"/>
            <a:ext cx="1295400" cy="4683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b="1" dirty="0"/>
              <a:t>INTEGRASI PROSES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364163" y="5590697"/>
            <a:ext cx="1295400" cy="4683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b="1" dirty="0" smtClean="0"/>
              <a:t>PEMANFAATAN </a:t>
            </a:r>
            <a:r>
              <a:rPr lang="id-ID" sz="1100" b="1" dirty="0"/>
              <a:t>IT</a:t>
            </a:r>
          </a:p>
        </p:txBody>
      </p:sp>
      <p:sp>
        <p:nvSpPr>
          <p:cNvPr id="57" name="Right Arrow 56"/>
          <p:cNvSpPr/>
          <p:nvPr/>
        </p:nvSpPr>
        <p:spPr>
          <a:xfrm>
            <a:off x="6324600" y="1497013"/>
            <a:ext cx="301625" cy="493712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58" name="Up Arrow 57"/>
          <p:cNvSpPr/>
          <p:nvPr/>
        </p:nvSpPr>
        <p:spPr>
          <a:xfrm flipV="1">
            <a:off x="7596188" y="4148138"/>
            <a:ext cx="434975" cy="442912"/>
          </a:xfrm>
          <a:prstGeom prst="up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59" name="Right Arrow 58"/>
          <p:cNvSpPr/>
          <p:nvPr/>
        </p:nvSpPr>
        <p:spPr>
          <a:xfrm rot="10800000" flipH="1">
            <a:off x="2024016" y="5728830"/>
            <a:ext cx="255587" cy="493713"/>
          </a:xfrm>
          <a:prstGeom prst="right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60" name="Rounded Rectangle 59"/>
          <p:cNvSpPr/>
          <p:nvPr/>
        </p:nvSpPr>
        <p:spPr>
          <a:xfrm>
            <a:off x="5252562" y="4076700"/>
            <a:ext cx="933450" cy="660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900" dirty="0">
                <a:solidFill>
                  <a:schemeClr val="tx1"/>
                </a:solidFill>
              </a:rPr>
              <a:t>SATUAN </a:t>
            </a:r>
            <a:r>
              <a:rPr lang="id-ID" sz="900" dirty="0" smtClean="0">
                <a:solidFill>
                  <a:schemeClr val="tx1"/>
                </a:solidFill>
              </a:rPr>
              <a:t>PENDIDIKAN</a:t>
            </a:r>
            <a:r>
              <a:rPr lang="en-US" sz="900" dirty="0" smtClean="0">
                <a:solidFill>
                  <a:schemeClr val="tx1"/>
                </a:solidFill>
              </a:rPr>
              <a:t> / UNIT KERJA LAIN</a:t>
            </a:r>
            <a:endParaRPr lang="id-ID" sz="900" dirty="0">
              <a:solidFill>
                <a:schemeClr val="tx1"/>
              </a:solidFill>
            </a:endParaRPr>
          </a:p>
        </p:txBody>
      </p:sp>
      <p:sp>
        <p:nvSpPr>
          <p:cNvPr id="62" name="Flowchart: Multidocument 61">
            <a:hlinkClick r:id="rId5" action="ppaction://hlinkpres?slideindex=1&amp;slidetitle="/>
          </p:cNvPr>
          <p:cNvSpPr/>
          <p:nvPr/>
        </p:nvSpPr>
        <p:spPr>
          <a:xfrm>
            <a:off x="6659563" y="1196975"/>
            <a:ext cx="1800225" cy="1223963"/>
          </a:xfrm>
          <a:prstGeom prst="flowChartMultidocumen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dirty="0">
                <a:solidFill>
                  <a:schemeClr val="tx1"/>
                </a:solidFill>
              </a:rPr>
              <a:t>KETERCAPAIAN IKU, IKK, DAN IKT</a:t>
            </a:r>
          </a:p>
        </p:txBody>
      </p:sp>
      <p:sp>
        <p:nvSpPr>
          <p:cNvPr id="63" name="Up Arrow 62"/>
          <p:cNvSpPr/>
          <p:nvPr/>
        </p:nvSpPr>
        <p:spPr>
          <a:xfrm flipV="1">
            <a:off x="7523163" y="2289175"/>
            <a:ext cx="434975" cy="442913"/>
          </a:xfrm>
          <a:prstGeom prst="up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100"/>
          </a:p>
        </p:txBody>
      </p:sp>
      <p:sp>
        <p:nvSpPr>
          <p:cNvPr id="39" name="Rectangle 38"/>
          <p:cNvSpPr/>
          <p:nvPr/>
        </p:nvSpPr>
        <p:spPr>
          <a:xfrm>
            <a:off x="3694113" y="3534136"/>
            <a:ext cx="1295400" cy="4889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HARLINDUNG</a:t>
            </a:r>
            <a:endParaRPr lang="id-ID" sz="11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23966" y="6222543"/>
            <a:ext cx="4157343" cy="32190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PLATFORM INFORMASI DITJEN GTK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20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26695" y="3555632"/>
            <a:ext cx="825221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Bermitra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LPMP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Dinas</a:t>
            </a:r>
            <a:r>
              <a:rPr lang="en-US" sz="1200" dirty="0" smtClean="0"/>
              <a:t> </a:t>
            </a:r>
            <a:r>
              <a:rPr lang="en-US" sz="1200" dirty="0" err="1" smtClean="0"/>
              <a:t>Pendikan</a:t>
            </a:r>
            <a:r>
              <a:rPr lang="en-US" sz="1200" dirty="0" smtClean="0"/>
              <a:t> </a:t>
            </a:r>
            <a:r>
              <a:rPr lang="en-US" sz="1200" dirty="0" err="1" smtClean="0"/>
              <a:t>Propinsi</a:t>
            </a:r>
            <a:r>
              <a:rPr lang="en-US" sz="1200" dirty="0" smtClean="0"/>
              <a:t>/</a:t>
            </a:r>
          </a:p>
          <a:p>
            <a:r>
              <a:rPr lang="en-US" sz="1200" dirty="0" err="1" smtClean="0"/>
              <a:t>Kab</a:t>
            </a:r>
            <a:r>
              <a:rPr lang="en-US" sz="1200" dirty="0" smtClean="0"/>
              <a:t>/Kota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5867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1563" y="430213"/>
            <a:ext cx="8075613" cy="511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 smtClean="0"/>
              <a:t>ASPEK</a:t>
            </a:r>
            <a:r>
              <a:rPr lang="id-ID" altLang="en-US" sz="2800" b="1" dirty="0" smtClean="0"/>
              <a:t> YANG </a:t>
            </a:r>
            <a:r>
              <a:rPr lang="en-US" altLang="en-US" sz="2800" b="1" dirty="0" smtClean="0"/>
              <a:t>DIPERTIMBANGKAN PADA RENCANA PROGRAM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6007100" y="4229100"/>
            <a:ext cx="2919412" cy="1714500"/>
            <a:chOff x="5127873" y="2859094"/>
            <a:chExt cx="2343065" cy="1448308"/>
          </a:xfrm>
        </p:grpSpPr>
        <p:sp>
          <p:nvSpPr>
            <p:cNvPr id="4" name="Rounded Rectangle 3"/>
            <p:cNvSpPr/>
            <p:nvPr/>
          </p:nvSpPr>
          <p:spPr>
            <a:xfrm>
              <a:off x="5127873" y="2859094"/>
              <a:ext cx="2236041" cy="14483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7922463"/>
                <a:satOff val="-40347"/>
                <a:lumOff val="745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ounded Rectangle 4"/>
            <p:cNvSpPr/>
            <p:nvPr/>
          </p:nvSpPr>
          <p:spPr>
            <a:xfrm>
              <a:off x="5577629" y="3014653"/>
              <a:ext cx="1893309" cy="10218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0960" tIns="60960" rIns="60960" bIns="60960" spcCol="1270"/>
            <a:lstStyle/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id-ID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Dukungan SDM yang memadai (mau  &amp; mampu)</a:t>
              </a:r>
              <a:endParaRPr lang="en-US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Keterlibatan</a:t>
              </a:r>
              <a:r>
                <a:rPr lang="en-US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berbagai</a:t>
              </a:r>
              <a:r>
                <a:rPr lang="en-US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Pihak</a:t>
              </a:r>
              <a:endParaRPr lang="id-ID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04800" y="4095750"/>
            <a:ext cx="2714625" cy="2000250"/>
            <a:chOff x="1172923" y="2946647"/>
            <a:chExt cx="2235825" cy="1448308"/>
          </a:xfrm>
        </p:grpSpPr>
        <p:sp>
          <p:nvSpPr>
            <p:cNvPr id="7" name="Rounded Rectangle 6"/>
            <p:cNvSpPr/>
            <p:nvPr/>
          </p:nvSpPr>
          <p:spPr>
            <a:xfrm>
              <a:off x="1172923" y="2946647"/>
              <a:ext cx="2235825" cy="14483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11883694"/>
                <a:satOff val="-60520"/>
                <a:lumOff val="1117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ounded Rectangle 6"/>
            <p:cNvSpPr/>
            <p:nvPr/>
          </p:nvSpPr>
          <p:spPr>
            <a:xfrm>
              <a:off x="1196458" y="3023661"/>
              <a:ext cx="1876262" cy="13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0960" tIns="60960" rIns="60960" bIns="60960" spcCol="1270"/>
            <a:lstStyle/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Kesesuaian</a:t>
              </a:r>
              <a:r>
                <a:rPr lang="en-US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dengan</a:t>
              </a:r>
              <a:r>
                <a:rPr lang="en-US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Juklak</a:t>
              </a:r>
              <a:r>
                <a:rPr lang="en-US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/</a:t>
              </a: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Juknis</a:t>
              </a:r>
              <a:endParaRPr lang="en-US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id-ID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Keberlanjutan kebijakan, </a:t>
              </a:r>
              <a:endParaRPr lang="en-US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Sistematis</a:t>
              </a:r>
              <a:r>
                <a:rPr lang="en-US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dan</a:t>
              </a:r>
              <a:r>
                <a:rPr lang="en-US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sz="20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sistemik</a:t>
              </a:r>
              <a:endParaRPr lang="id-ID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defRPr/>
              </a:pPr>
              <a:endParaRPr lang="id-ID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6172200" y="1570038"/>
            <a:ext cx="2720975" cy="2120900"/>
            <a:chOff x="4820850" y="0"/>
            <a:chExt cx="2721694" cy="1512753"/>
          </a:xfrm>
        </p:grpSpPr>
        <p:sp>
          <p:nvSpPr>
            <p:cNvPr id="10" name="Rounded Rectangle 9"/>
            <p:cNvSpPr/>
            <p:nvPr/>
          </p:nvSpPr>
          <p:spPr>
            <a:xfrm>
              <a:off x="4820850" y="0"/>
              <a:ext cx="2650237" cy="14482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3961231"/>
                <a:satOff val="-20173"/>
                <a:lumOff val="372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ed Rectangle 8"/>
            <p:cNvSpPr/>
            <p:nvPr/>
          </p:nvSpPr>
          <p:spPr>
            <a:xfrm>
              <a:off x="5249588" y="66805"/>
              <a:ext cx="2292956" cy="14459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0960" tIns="60960" rIns="60960" bIns="60960" spcCol="1270"/>
            <a:lstStyle/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id-ID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Ketersediaan dan kesesuaian 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anggaran</a:t>
              </a:r>
              <a:endPara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Ketersediaan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waktu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, </a:t>
              </a:r>
            </a:p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Ketersediaan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dan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kualitas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bahan</a:t>
              </a:r>
              <a:endParaRPr lang="id-ID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330200" y="1558925"/>
            <a:ext cx="2663825" cy="2143125"/>
            <a:chOff x="1042562" y="13168"/>
            <a:chExt cx="2235825" cy="1448308"/>
          </a:xfrm>
        </p:grpSpPr>
        <p:sp>
          <p:nvSpPr>
            <p:cNvPr id="13" name="Rounded Rectangle 12"/>
            <p:cNvSpPr/>
            <p:nvPr/>
          </p:nvSpPr>
          <p:spPr>
            <a:xfrm>
              <a:off x="1042562" y="13168"/>
              <a:ext cx="2235825" cy="14483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10"/>
            <p:cNvSpPr/>
            <p:nvPr/>
          </p:nvSpPr>
          <p:spPr>
            <a:xfrm>
              <a:off x="1205119" y="32479"/>
              <a:ext cx="1970670" cy="1369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0960" tIns="60960" rIns="60960" bIns="60960" spcCol="1270"/>
            <a:lstStyle/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id-ID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Perencanaan 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berbasis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 </a:t>
              </a:r>
              <a:r>
                <a:rPr lang="id-ID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analisis kebutuhan</a:t>
              </a:r>
              <a:endPara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input,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olah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dan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analisis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data/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informasi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yg</a:t>
              </a:r>
              <a:r>
                <a:rPr lang="en-US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 </a:t>
              </a:r>
              <a:r>
                <a:rPr lang="en-US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akurat</a:t>
              </a:r>
              <a:endParaRPr lang="id-ID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grpSp>
        <p:nvGrpSpPr>
          <p:cNvPr id="15" name="Group 8"/>
          <p:cNvGrpSpPr>
            <a:grpSpLocks/>
          </p:cNvGrpSpPr>
          <p:nvPr/>
        </p:nvGrpSpPr>
        <p:grpSpPr bwMode="auto">
          <a:xfrm>
            <a:off x="2682636" y="1868639"/>
            <a:ext cx="1960685" cy="1958975"/>
            <a:chOff x="2109798" y="257979"/>
            <a:chExt cx="1959742" cy="1959741"/>
          </a:xfrm>
          <a:solidFill>
            <a:srgbClr val="002060"/>
          </a:solidFill>
        </p:grpSpPr>
        <p:sp>
          <p:nvSpPr>
            <p:cNvPr id="16" name="Pie 15"/>
            <p:cNvSpPr/>
            <p:nvPr/>
          </p:nvSpPr>
          <p:spPr>
            <a:xfrm>
              <a:off x="2109798" y="257979"/>
              <a:ext cx="1959742" cy="1959741"/>
            </a:xfrm>
            <a:prstGeom prst="pieWedg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Pie 12"/>
            <p:cNvSpPr/>
            <p:nvPr/>
          </p:nvSpPr>
          <p:spPr>
            <a:xfrm>
              <a:off x="2484756" y="831291"/>
              <a:ext cx="1584784" cy="1386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d-ID" sz="2400" b="1" dirty="0">
                  <a:solidFill>
                    <a:schemeClr val="bg1"/>
                  </a:solidFill>
                </a:rPr>
                <a:t>KEGIATAN</a:t>
              </a:r>
            </a:p>
          </p:txBody>
        </p:sp>
      </p:grpSp>
      <p:grpSp>
        <p:nvGrpSpPr>
          <p:cNvPr id="18" name="Group 9"/>
          <p:cNvGrpSpPr>
            <a:grpSpLocks/>
          </p:cNvGrpSpPr>
          <p:nvPr/>
        </p:nvGrpSpPr>
        <p:grpSpPr bwMode="auto">
          <a:xfrm>
            <a:off x="4732709" y="1868639"/>
            <a:ext cx="1960685" cy="1958975"/>
            <a:chOff x="4160059" y="257979"/>
            <a:chExt cx="1959741" cy="1959741"/>
          </a:xfrm>
          <a:solidFill>
            <a:schemeClr val="accent6">
              <a:lumMod val="50000"/>
            </a:schemeClr>
          </a:solidFill>
        </p:grpSpPr>
        <p:sp>
          <p:nvSpPr>
            <p:cNvPr id="19" name="Pie 18"/>
            <p:cNvSpPr/>
            <p:nvPr/>
          </p:nvSpPr>
          <p:spPr>
            <a:xfrm rot="5400000">
              <a:off x="4160059" y="257979"/>
              <a:ext cx="1959741" cy="1959741"/>
            </a:xfrm>
            <a:prstGeom prst="pieWedg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3961231"/>
                <a:satOff val="-20173"/>
                <a:lumOff val="3725"/>
                <a:alphaOff val="0"/>
              </a:schemeClr>
            </a:fillRef>
            <a:effectRef idx="0">
              <a:schemeClr val="accent5">
                <a:hueOff val="3961231"/>
                <a:satOff val="-20173"/>
                <a:lumOff val="3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Pie 14"/>
            <p:cNvSpPr/>
            <p:nvPr/>
          </p:nvSpPr>
          <p:spPr>
            <a:xfrm>
              <a:off x="4160059" y="831291"/>
              <a:ext cx="1753221" cy="1386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d-ID" sz="2000" b="1" dirty="0">
                  <a:solidFill>
                    <a:schemeClr val="bg1"/>
                  </a:solidFill>
                </a:rPr>
                <a:t>ANGGARAN</a:t>
              </a:r>
              <a:r>
                <a:rPr lang="en-US" sz="2000" b="1" dirty="0">
                  <a:solidFill>
                    <a:schemeClr val="bg1"/>
                  </a:solidFill>
                </a:rPr>
                <a:t>, </a:t>
              </a:r>
              <a:r>
                <a:rPr lang="en-US" sz="1600" b="1" dirty="0">
                  <a:solidFill>
                    <a:schemeClr val="bg1"/>
                  </a:solidFill>
                </a:rPr>
                <a:t>WAKTU, BAHAN</a:t>
              </a:r>
            </a:p>
          </p:txBody>
        </p:sp>
      </p:grpSp>
      <p:grpSp>
        <p:nvGrpSpPr>
          <p:cNvPr id="21" name="Group 10"/>
          <p:cNvGrpSpPr>
            <a:grpSpLocks/>
          </p:cNvGrpSpPr>
          <p:nvPr/>
        </p:nvGrpSpPr>
        <p:grpSpPr bwMode="auto">
          <a:xfrm>
            <a:off x="4732709" y="3918102"/>
            <a:ext cx="1960685" cy="1958975"/>
            <a:chOff x="4160059" y="2308241"/>
            <a:chExt cx="1959741" cy="1959741"/>
          </a:xfrm>
          <a:solidFill>
            <a:srgbClr val="0070C0"/>
          </a:solidFill>
        </p:grpSpPr>
        <p:sp>
          <p:nvSpPr>
            <p:cNvPr id="22" name="Pie 21"/>
            <p:cNvSpPr/>
            <p:nvPr/>
          </p:nvSpPr>
          <p:spPr>
            <a:xfrm rot="10800000">
              <a:off x="4160059" y="2308241"/>
              <a:ext cx="1959741" cy="1959741"/>
            </a:xfrm>
            <a:prstGeom prst="pieWedg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7922463"/>
                <a:satOff val="-40347"/>
                <a:lumOff val="7450"/>
                <a:alphaOff val="0"/>
              </a:schemeClr>
            </a:fillRef>
            <a:effectRef idx="0">
              <a:schemeClr val="accent5">
                <a:hueOff val="7922463"/>
                <a:satOff val="-40347"/>
                <a:lumOff val="745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Pie 16"/>
            <p:cNvSpPr/>
            <p:nvPr/>
          </p:nvSpPr>
          <p:spPr>
            <a:xfrm>
              <a:off x="4160059" y="2308241"/>
              <a:ext cx="1600894" cy="1386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568" tIns="99568" rIns="99568" bIns="9956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d-ID" sz="2800" b="1" dirty="0">
                  <a:solidFill>
                    <a:schemeClr val="bg1"/>
                  </a:solidFill>
                </a:rPr>
                <a:t>SDM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11"/>
          <p:cNvGrpSpPr>
            <a:grpSpLocks/>
          </p:cNvGrpSpPr>
          <p:nvPr/>
        </p:nvGrpSpPr>
        <p:grpSpPr bwMode="auto">
          <a:xfrm>
            <a:off x="2682636" y="3918102"/>
            <a:ext cx="1960685" cy="1958975"/>
            <a:chOff x="2109798" y="2308241"/>
            <a:chExt cx="1959742" cy="1959741"/>
          </a:xfrm>
          <a:solidFill>
            <a:schemeClr val="accent5">
              <a:lumMod val="50000"/>
            </a:schemeClr>
          </a:solidFill>
        </p:grpSpPr>
        <p:sp>
          <p:nvSpPr>
            <p:cNvPr id="25" name="Pie 24"/>
            <p:cNvSpPr/>
            <p:nvPr/>
          </p:nvSpPr>
          <p:spPr>
            <a:xfrm rot="16200000">
              <a:off x="2109799" y="2308241"/>
              <a:ext cx="1959741" cy="1959742"/>
            </a:xfrm>
            <a:prstGeom prst="pieWedg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1883694"/>
                <a:satOff val="-60520"/>
                <a:lumOff val="11175"/>
                <a:alphaOff val="0"/>
              </a:schemeClr>
            </a:fillRef>
            <a:effectRef idx="0">
              <a:schemeClr val="accent5">
                <a:hueOff val="11883694"/>
                <a:satOff val="-60520"/>
                <a:lumOff val="1117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Pie 18"/>
            <p:cNvSpPr/>
            <p:nvPr/>
          </p:nvSpPr>
          <p:spPr>
            <a:xfrm>
              <a:off x="2484756" y="2308241"/>
              <a:ext cx="1584784" cy="1386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568" tIns="99568" rIns="99568" bIns="9956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d-ID" sz="2400" b="1" dirty="0">
                  <a:solidFill>
                    <a:schemeClr val="bg1"/>
                  </a:solidFill>
                </a:rPr>
                <a:t>SISTEM KERJA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34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7256</TotalTime>
  <Words>2208</Words>
  <Application>Microsoft Office PowerPoint</Application>
  <PresentationFormat>On-screen Show (4:3)</PresentationFormat>
  <Paragraphs>559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REGULASI PENGAWAS SEKOLAH</vt:lpstr>
      <vt:lpstr>PowerPoint Presentation</vt:lpstr>
      <vt:lpstr>PowerPoint Presentation</vt:lpstr>
      <vt:lpstr>PowerPoint Presentation</vt:lpstr>
      <vt:lpstr>Revisi kedua Jabfung Pengawas Sekolah mencakup substansi: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PERMASALAHAN SAAT INI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Aspire</dc:creator>
  <cp:lastModifiedBy>User</cp:lastModifiedBy>
  <cp:revision>707</cp:revision>
  <dcterms:created xsi:type="dcterms:W3CDTF">2008-04-20T14:53:41Z</dcterms:created>
  <dcterms:modified xsi:type="dcterms:W3CDTF">2016-01-30T04:40:49Z</dcterms:modified>
</cp:coreProperties>
</file>